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tags/tag71.xml" ContentType="application/vnd.openxmlformats-officedocument.presentationml.tags+xml"/>
  <Override PartName="/ppt/notesSlides/notesSlide71.xml" ContentType="application/vnd.openxmlformats-officedocument.presentationml.notesSlide+xml"/>
  <Override PartName="/ppt/tags/tag72.xml" ContentType="application/vnd.openxmlformats-officedocument.presentationml.tags+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609" r:id="rId2"/>
    <p:sldId id="610" r:id="rId3"/>
    <p:sldId id="611" r:id="rId4"/>
    <p:sldId id="612" r:id="rId5"/>
    <p:sldId id="613" r:id="rId6"/>
    <p:sldId id="614" r:id="rId7"/>
    <p:sldId id="615" r:id="rId8"/>
    <p:sldId id="616" r:id="rId9"/>
    <p:sldId id="617" r:id="rId10"/>
    <p:sldId id="618" r:id="rId11"/>
    <p:sldId id="619" r:id="rId12"/>
    <p:sldId id="620" r:id="rId13"/>
    <p:sldId id="621" r:id="rId14"/>
    <p:sldId id="623" r:id="rId15"/>
    <p:sldId id="622" r:id="rId16"/>
    <p:sldId id="624" r:id="rId17"/>
    <p:sldId id="625" r:id="rId18"/>
    <p:sldId id="626" r:id="rId19"/>
    <p:sldId id="627" r:id="rId20"/>
    <p:sldId id="628" r:id="rId21"/>
    <p:sldId id="629" r:id="rId22"/>
    <p:sldId id="630" r:id="rId23"/>
    <p:sldId id="631" r:id="rId24"/>
    <p:sldId id="632" r:id="rId25"/>
    <p:sldId id="633" r:id="rId26"/>
    <p:sldId id="634" r:id="rId27"/>
    <p:sldId id="635" r:id="rId28"/>
    <p:sldId id="636" r:id="rId29"/>
    <p:sldId id="637" r:id="rId30"/>
    <p:sldId id="638" r:id="rId31"/>
    <p:sldId id="639" r:id="rId32"/>
    <p:sldId id="640" r:id="rId33"/>
    <p:sldId id="641" r:id="rId34"/>
    <p:sldId id="642" r:id="rId35"/>
    <p:sldId id="643" r:id="rId36"/>
    <p:sldId id="644" r:id="rId37"/>
    <p:sldId id="645" r:id="rId38"/>
    <p:sldId id="646" r:id="rId39"/>
    <p:sldId id="647" r:id="rId40"/>
    <p:sldId id="648" r:id="rId41"/>
    <p:sldId id="649" r:id="rId42"/>
    <p:sldId id="650" r:id="rId43"/>
    <p:sldId id="651" r:id="rId44"/>
    <p:sldId id="652" r:id="rId45"/>
    <p:sldId id="653" r:id="rId46"/>
    <p:sldId id="654" r:id="rId47"/>
    <p:sldId id="655" r:id="rId48"/>
    <p:sldId id="656" r:id="rId49"/>
    <p:sldId id="657" r:id="rId50"/>
    <p:sldId id="658" r:id="rId51"/>
    <p:sldId id="659" r:id="rId52"/>
    <p:sldId id="660" r:id="rId53"/>
    <p:sldId id="661" r:id="rId54"/>
    <p:sldId id="662" r:id="rId55"/>
    <p:sldId id="663" r:id="rId56"/>
    <p:sldId id="664" r:id="rId57"/>
    <p:sldId id="665" r:id="rId58"/>
    <p:sldId id="666" r:id="rId59"/>
    <p:sldId id="667" r:id="rId60"/>
    <p:sldId id="668" r:id="rId61"/>
    <p:sldId id="669" r:id="rId62"/>
    <p:sldId id="670" r:id="rId63"/>
    <p:sldId id="671" r:id="rId64"/>
    <p:sldId id="672" r:id="rId65"/>
    <p:sldId id="673" r:id="rId66"/>
    <p:sldId id="675" r:id="rId67"/>
    <p:sldId id="676" r:id="rId68"/>
    <p:sldId id="677" r:id="rId69"/>
    <p:sldId id="678" r:id="rId70"/>
    <p:sldId id="679" r:id="rId71"/>
    <p:sldId id="680" r:id="rId72"/>
    <p:sldId id="681" r:id="rId73"/>
    <p:sldId id="682" r:id="rId74"/>
    <p:sldId id="683" r:id="rId75"/>
    <p:sldId id="684" r:id="rId7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116" d="100"/>
          <a:sy n="116" d="100"/>
        </p:scale>
        <p:origin x="-21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E1361-36EC-4F5B-88C9-A2E588BC6B05}" type="datetimeFigureOut">
              <a:rPr lang="nl-NL" smtClean="0"/>
              <a:t>22-2-2023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FFD04-7C75-4E0A-946D-125FBE795C47}" type="slidenum">
              <a:rPr lang="nl-NL" smtClean="0"/>
              <a:t>‹nr.›</a:t>
            </a:fld>
            <a:endParaRPr lang="nl-NL"/>
          </a:p>
        </p:txBody>
      </p:sp>
    </p:spTree>
    <p:extLst>
      <p:ext uri="{BB962C8B-B14F-4D97-AF65-F5344CB8AC3E}">
        <p14:creationId xmlns:p14="http://schemas.microsoft.com/office/powerpoint/2010/main" val="428660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513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50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54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196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647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515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646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751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68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61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06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9163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65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856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490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451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416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192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563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37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677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35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39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304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707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753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08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250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611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680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859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848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16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428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52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992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465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022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144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645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9589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06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649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21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433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007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603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218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5208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510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736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331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532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85400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01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631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138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267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738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077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6825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112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779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4078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039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05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916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3877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911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9232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0058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262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892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71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570B85-478F-450F-8B1F-8966DEA6C34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802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B06F87-A835-488E-9AD1-5E40D8B5549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51BA35AF-C4B3-4221-B18A-AA85690B3C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0FCAA822-B54A-40E9-B368-AB948D58944A}"/>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C925A043-A9C6-4AF3-8905-D3D91EC22F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5BA6FB4E-CA19-499B-BB17-5A5EA82D98BF}"/>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222109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B50709B-E499-4C50-8B78-CB63DD88617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A403E002-71F6-446A-9934-30318B84CB4C}"/>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1BF67AC6-33C8-4963-99EC-97A2C2C3BFF1}"/>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1728CC8F-EF55-4BBD-9952-2E9DA1C879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AC40DA26-05A0-4B63-810E-18BCE64267CB}"/>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78847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D6F2BCEA-BF31-4114-9C4A-43641D9EBDF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DBBB28D7-BEEE-4551-AE1B-891B88F36129}"/>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42A4C9A3-F89F-434B-B953-B6E665BC37FF}"/>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05ACAD11-C8E1-4F0D-8A7B-88F9F88156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41903794-36B2-4F7F-8FF8-49F31FA8A4B7}"/>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401637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CC1341-5B04-452A-B4CF-063B26C6DF0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866C49C4-4A4C-41D1-87AF-27B2FEF2C802}"/>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6BBE15FF-BBE2-4214-83E8-FA036DCA71CB}"/>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59A4F789-8D0A-4B21-99E7-177196A871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A5ADE2D7-996C-4CF1-B891-CD63DA92E012}"/>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132458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4766157-1682-43C9-A6BB-B5AD6E9DE2B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82F688F4-4B06-4C02-8FB6-C7F83A0C3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xmlns="" id="{C215A05C-D204-444A-B233-E18CFD99F0F4}"/>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AAC4F77F-69A9-42BD-A39A-5A99A1BFD5B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1401EA8C-9BA0-457F-924A-72403DD80CE7}"/>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1692761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8614B3-5E52-4B82-8F2E-6CCFB2D8213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44A997E5-6678-4217-B61E-F1954401954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4034CEFF-557C-4E82-B418-32D68D3375B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20F645F2-C4E5-4680-A99C-A4847D2465CE}"/>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6" name="Tijdelijke aanduiding voor voettekst 5">
            <a:extLst>
              <a:ext uri="{FF2B5EF4-FFF2-40B4-BE49-F238E27FC236}">
                <a16:creationId xmlns:a16="http://schemas.microsoft.com/office/drawing/2014/main" xmlns="" id="{C8BD2767-1CC2-4599-BDCD-8621C9344C3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522A65FA-8C16-4CD5-8FE4-061805434262}"/>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5103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40F0ED-FE3D-41FE-9BDC-A39647FD38C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A2EF7BE7-7F88-42ED-9816-EEF1E9B9E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xmlns="" id="{91050E99-DA7D-4B6A-902D-6D5698470DF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37F8D69A-07A3-42DD-8189-8733FD91F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xmlns="" id="{DDC65DFA-CBDD-4707-B466-E7268D222591}"/>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BD9A4EBC-D567-4D22-AFBA-F4C17A6B00F7}"/>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8" name="Tijdelijke aanduiding voor voettekst 7">
            <a:extLst>
              <a:ext uri="{FF2B5EF4-FFF2-40B4-BE49-F238E27FC236}">
                <a16:creationId xmlns:a16="http://schemas.microsoft.com/office/drawing/2014/main" xmlns="" id="{193B18BF-70FB-4B2F-A7CD-F1B61FAB4D9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DDAEDDD1-8737-4E02-B629-C29EF7412084}"/>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84024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56408B5-0E9E-455E-9F5A-35DCC09A499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A623C0E8-F450-4C45-8AF7-7823993A985C}"/>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4" name="Tijdelijke aanduiding voor voettekst 3">
            <a:extLst>
              <a:ext uri="{FF2B5EF4-FFF2-40B4-BE49-F238E27FC236}">
                <a16:creationId xmlns:a16="http://schemas.microsoft.com/office/drawing/2014/main" xmlns="" id="{F658B061-0D37-431A-B4B0-419C20E4C3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9ED90829-0D20-45AF-865C-9BB8C46D8F43}"/>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170103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D4BF3BB5-1293-4C28-B5DE-F19D2F0A2F56}"/>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3" name="Tijdelijke aanduiding voor voettekst 2">
            <a:extLst>
              <a:ext uri="{FF2B5EF4-FFF2-40B4-BE49-F238E27FC236}">
                <a16:creationId xmlns:a16="http://schemas.microsoft.com/office/drawing/2014/main" xmlns="" id="{15BA0B54-DCAA-4F5A-9DF2-4669AF26BA8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27D5591C-C84A-4686-BFD0-E68DC93AEEBD}"/>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141356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3DCAEA-618C-44EC-A897-F123C29FEF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F103A4E0-C51B-4F6E-876A-042DBC076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B3B43320-BF18-4242-BE36-EA30D2C57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xmlns="" id="{206A93C2-6CA0-4CE4-8606-B1CEA61D8863}"/>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6" name="Tijdelijke aanduiding voor voettekst 5">
            <a:extLst>
              <a:ext uri="{FF2B5EF4-FFF2-40B4-BE49-F238E27FC236}">
                <a16:creationId xmlns:a16="http://schemas.microsoft.com/office/drawing/2014/main" xmlns="" id="{3A94A8AC-3907-42F1-9FD5-83218A2583F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7EED4CEE-6C7F-4C68-B768-21D18243A578}"/>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73693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8FBD259-40DD-4933-971A-D9C83B14C50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F79381C4-BCE6-4891-9769-DC5B3B3E1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BFD2659C-ECC0-47DC-BA09-06E54E8D4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xmlns="" id="{9BD1F675-B615-48FB-9B91-0327D549B129}"/>
              </a:ext>
            </a:extLst>
          </p:cNvPr>
          <p:cNvSpPr>
            <a:spLocks noGrp="1"/>
          </p:cNvSpPr>
          <p:nvPr>
            <p:ph type="dt" sz="half" idx="10"/>
          </p:nvPr>
        </p:nvSpPr>
        <p:spPr/>
        <p:txBody>
          <a:bodyPr/>
          <a:lstStyle/>
          <a:p>
            <a:fld id="{A41D5D6B-232F-4265-B670-9F41F5A90914}" type="datetimeFigureOut">
              <a:rPr lang="nl-NL" smtClean="0"/>
              <a:t>22-2-2023</a:t>
            </a:fld>
            <a:endParaRPr lang="nl-NL"/>
          </a:p>
        </p:txBody>
      </p:sp>
      <p:sp>
        <p:nvSpPr>
          <p:cNvPr id="6" name="Tijdelijke aanduiding voor voettekst 5">
            <a:extLst>
              <a:ext uri="{FF2B5EF4-FFF2-40B4-BE49-F238E27FC236}">
                <a16:creationId xmlns:a16="http://schemas.microsoft.com/office/drawing/2014/main" xmlns="" id="{D7107350-C4F8-4EE2-B5CB-48B6D96339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630E6CE8-E520-4582-841C-76B750951B7E}"/>
              </a:ext>
            </a:extLst>
          </p:cNvPr>
          <p:cNvSpPr>
            <a:spLocks noGrp="1"/>
          </p:cNvSpPr>
          <p:nvPr>
            <p:ph type="sldNum" sz="quarter" idx="12"/>
          </p:nvPr>
        </p:nvSpPr>
        <p:spPr/>
        <p:txBody>
          <a:bodyPr/>
          <a:lstStyle/>
          <a:p>
            <a:fld id="{3817A185-E539-4E18-A052-FD5EE226A545}" type="slidenum">
              <a:rPr lang="nl-NL" smtClean="0"/>
              <a:t>‹nr.›</a:t>
            </a:fld>
            <a:endParaRPr lang="nl-NL"/>
          </a:p>
        </p:txBody>
      </p:sp>
    </p:spTree>
    <p:extLst>
      <p:ext uri="{BB962C8B-B14F-4D97-AF65-F5344CB8AC3E}">
        <p14:creationId xmlns:p14="http://schemas.microsoft.com/office/powerpoint/2010/main" val="275593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D6646090-FE4F-4847-B1B3-2463A5EB7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74791E17-A52A-4CA9-9E8C-A2F725FAE8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F1625E8E-165E-476B-9EC8-278CC07158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D5D6B-232F-4265-B670-9F41F5A90914}" type="datetimeFigureOut">
              <a:rPr lang="nl-NL" smtClean="0"/>
              <a:t>22-2-2023</a:t>
            </a:fld>
            <a:endParaRPr lang="nl-NL"/>
          </a:p>
        </p:txBody>
      </p:sp>
      <p:sp>
        <p:nvSpPr>
          <p:cNvPr id="5" name="Tijdelijke aanduiding voor voettekst 4">
            <a:extLst>
              <a:ext uri="{FF2B5EF4-FFF2-40B4-BE49-F238E27FC236}">
                <a16:creationId xmlns:a16="http://schemas.microsoft.com/office/drawing/2014/main" xmlns="" id="{8AC41675-BCA0-4E09-8BCA-79F301E329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F24FE39E-DCA9-4029-A72E-E6CB5C1C3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7A185-E539-4E18-A052-FD5EE226A545}" type="slidenum">
              <a:rPr lang="nl-NL" smtClean="0"/>
              <a:t>‹nr.›</a:t>
            </a:fld>
            <a:endParaRPr lang="nl-NL"/>
          </a:p>
        </p:txBody>
      </p:sp>
    </p:spTree>
    <p:extLst>
      <p:ext uri="{BB962C8B-B14F-4D97-AF65-F5344CB8AC3E}">
        <p14:creationId xmlns:p14="http://schemas.microsoft.com/office/powerpoint/2010/main" val="1756108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notesSlide" Target="../notesSlides/notesSlide1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notesSlide" Target="../notesSlides/notesSlide1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notesSlide" Target="../notesSlides/notesSlide1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notesSlide" Target="../notesSlides/notesSlide1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notesSlide" Target="../notesSlides/notesSlide2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2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notesSlide" Target="../notesSlides/notesSlide2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2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notesSlide" Target="../notesSlides/notesSlide2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2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notesSlide" Target="../notesSlides/notesSlide2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notesSlide" Target="../notesSlides/notesSlide2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2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3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3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37.jpeg"/><Relationship Id="rId4" Type="http://schemas.openxmlformats.org/officeDocument/2006/relationships/image" Target="../media/image1.jpg"/><Relationship Id="rId9" Type="http://schemas.openxmlformats.org/officeDocument/2006/relationships/image" Target="../media/image7.svg"/></Relationships>
</file>

<file path=ppt/slides/_rels/slide3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3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3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notesSlide" Target="../notesSlides/notesSlide3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3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2.jpeg"/><Relationship Id="rId4" Type="http://schemas.openxmlformats.org/officeDocument/2006/relationships/image" Target="../media/image1.jpg"/><Relationship Id="rId9" Type="http://schemas.openxmlformats.org/officeDocument/2006/relationships/image" Target="../media/image7.svg"/></Relationships>
</file>

<file path=ppt/slides/_rels/slide3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notesSlide" Target="../notesSlides/notesSlide3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4.jpg"/><Relationship Id="rId4" Type="http://schemas.openxmlformats.org/officeDocument/2006/relationships/image" Target="../media/image1.jp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5.jpeg"/><Relationship Id="rId4" Type="http://schemas.openxmlformats.org/officeDocument/2006/relationships/image" Target="../media/image1.jpg"/><Relationship Id="rId9"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4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7.jpg"/><Relationship Id="rId4" Type="http://schemas.openxmlformats.org/officeDocument/2006/relationships/image" Target="../media/image1.jpg"/><Relationship Id="rId9" Type="http://schemas.openxmlformats.org/officeDocument/2006/relationships/image" Target="../media/image7.sv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8.jpeg"/><Relationship Id="rId4" Type="http://schemas.openxmlformats.org/officeDocument/2006/relationships/image" Target="../media/image1.jpg"/><Relationship Id="rId9" Type="http://schemas.openxmlformats.org/officeDocument/2006/relationships/image" Target="../media/image7.sv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9.jpeg"/><Relationship Id="rId4" Type="http://schemas.openxmlformats.org/officeDocument/2006/relationships/image" Target="../media/image1.jpg"/><Relationship Id="rId9" Type="http://schemas.openxmlformats.org/officeDocument/2006/relationships/image" Target="../media/image7.svg"/></Relationships>
</file>

<file path=ppt/slides/_rels/slide45.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4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1.tiff"/><Relationship Id="rId4" Type="http://schemas.openxmlformats.org/officeDocument/2006/relationships/image" Target="../media/image1.jpg"/><Relationship Id="rId9" Type="http://schemas.openxmlformats.org/officeDocument/2006/relationships/image" Target="../media/image7.sv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2.jpg"/><Relationship Id="rId4" Type="http://schemas.openxmlformats.org/officeDocument/2006/relationships/image" Target="../media/image1.jpg"/><Relationship Id="rId9" Type="http://schemas.openxmlformats.org/officeDocument/2006/relationships/image" Target="../media/image7.sv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3.tiff"/><Relationship Id="rId4" Type="http://schemas.openxmlformats.org/officeDocument/2006/relationships/image" Target="../media/image1.jpg"/><Relationship Id="rId9" Type="http://schemas.openxmlformats.org/officeDocument/2006/relationships/image" Target="../media/image7.sv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4.jpg"/><Relationship Id="rId4" Type="http://schemas.openxmlformats.org/officeDocument/2006/relationships/image" Target="../media/image1.jp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5.tiff"/><Relationship Id="rId4" Type="http://schemas.openxmlformats.org/officeDocument/2006/relationships/image" Target="../media/image1.jpg"/><Relationship Id="rId9" Type="http://schemas.openxmlformats.org/officeDocument/2006/relationships/image" Target="../media/image7.sv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6.jpeg"/><Relationship Id="rId4" Type="http://schemas.openxmlformats.org/officeDocument/2006/relationships/image" Target="../media/image1.jpg"/><Relationship Id="rId9" Type="http://schemas.openxmlformats.org/officeDocument/2006/relationships/image" Target="../media/image7.sv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7.jpg"/><Relationship Id="rId4" Type="http://schemas.openxmlformats.org/officeDocument/2006/relationships/image" Target="../media/image1.jpg"/><Relationship Id="rId9" Type="http://schemas.openxmlformats.org/officeDocument/2006/relationships/image" Target="../media/image7.svg"/></Relationships>
</file>

<file path=ppt/slides/_rels/slide5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notesSlide" Target="../notesSlides/notesSlide5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9.jpg"/><Relationship Id="rId4" Type="http://schemas.openxmlformats.org/officeDocument/2006/relationships/image" Target="../media/image1.jpg"/><Relationship Id="rId9" Type="http://schemas.openxmlformats.org/officeDocument/2006/relationships/image" Target="../media/image7.sv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0.jpeg"/><Relationship Id="rId4" Type="http://schemas.openxmlformats.org/officeDocument/2006/relationships/image" Target="../media/image1.jpg"/><Relationship Id="rId9" Type="http://schemas.openxmlformats.org/officeDocument/2006/relationships/image" Target="../media/image7.sv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1.jpg"/><Relationship Id="rId4" Type="http://schemas.openxmlformats.org/officeDocument/2006/relationships/image" Target="../media/image1.jpg"/><Relationship Id="rId9" Type="http://schemas.openxmlformats.org/officeDocument/2006/relationships/image" Target="../media/image7.svg"/></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2.jpg"/><Relationship Id="rId4" Type="http://schemas.openxmlformats.org/officeDocument/2006/relationships/image" Target="../media/image1.jpg"/><Relationship Id="rId9" Type="http://schemas.openxmlformats.org/officeDocument/2006/relationships/image" Target="../media/image7.svg"/></Relationships>
</file>

<file path=ppt/slides/_rels/slide58.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5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4.jpeg"/><Relationship Id="rId4" Type="http://schemas.openxmlformats.org/officeDocument/2006/relationships/image" Target="../media/image1.jp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5.jpg"/><Relationship Id="rId4" Type="http://schemas.openxmlformats.org/officeDocument/2006/relationships/image" Target="../media/image1.jpg"/><Relationship Id="rId9" Type="http://schemas.openxmlformats.org/officeDocument/2006/relationships/image" Target="../media/image7.sv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6.jpeg"/><Relationship Id="rId4" Type="http://schemas.openxmlformats.org/officeDocument/2006/relationships/image" Target="../media/image1.jpg"/><Relationship Id="rId9" Type="http://schemas.openxmlformats.org/officeDocument/2006/relationships/image" Target="../media/image7.svg"/></Relationships>
</file>

<file path=ppt/slides/_rels/slide62.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notesSlide" Target="../notesSlides/notesSlide6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8.jpg"/><Relationship Id="rId4" Type="http://schemas.openxmlformats.org/officeDocument/2006/relationships/image" Target="../media/image1.jpg"/><Relationship Id="rId9" Type="http://schemas.openxmlformats.org/officeDocument/2006/relationships/image" Target="../media/image7.sv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9.jpeg"/><Relationship Id="rId4" Type="http://schemas.openxmlformats.org/officeDocument/2006/relationships/image" Target="../media/image1.jpg"/><Relationship Id="rId9" Type="http://schemas.openxmlformats.org/officeDocument/2006/relationships/image" Target="../media/image7.sv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0.jpeg"/><Relationship Id="rId4" Type="http://schemas.openxmlformats.org/officeDocument/2006/relationships/image" Target="../media/image1.jpg"/><Relationship Id="rId9" Type="http://schemas.openxmlformats.org/officeDocument/2006/relationships/image" Target="../media/image7.svg"/></Relationships>
</file>

<file path=ppt/slides/_rels/slide6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1.jpg"/><Relationship Id="rId4" Type="http://schemas.openxmlformats.org/officeDocument/2006/relationships/image" Target="../media/image1.jpg"/><Relationship Id="rId9" Type="http://schemas.openxmlformats.org/officeDocument/2006/relationships/image" Target="../media/image7.sv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2.jpg"/><Relationship Id="rId4" Type="http://schemas.openxmlformats.org/officeDocument/2006/relationships/image" Target="../media/image1.jpg"/><Relationship Id="rId9" Type="http://schemas.openxmlformats.org/officeDocument/2006/relationships/image" Target="../media/image7.svg"/></Relationships>
</file>

<file path=ppt/slides/_rels/slide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3.jpg"/><Relationship Id="rId4" Type="http://schemas.openxmlformats.org/officeDocument/2006/relationships/image" Target="../media/image1.jpg"/><Relationship Id="rId9" Type="http://schemas.openxmlformats.org/officeDocument/2006/relationships/image" Target="../media/image7.svg"/></Relationships>
</file>

<file path=ppt/slides/_rels/slide69.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notesSlide" Target="../notesSlides/notesSlide6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5.jpg"/><Relationship Id="rId4" Type="http://schemas.openxmlformats.org/officeDocument/2006/relationships/image" Target="../media/image1.jpg"/><Relationship Id="rId9" Type="http://schemas.openxmlformats.org/officeDocument/2006/relationships/image" Target="../media/image7.sv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6.jpg"/><Relationship Id="rId4" Type="http://schemas.openxmlformats.org/officeDocument/2006/relationships/image" Target="../media/image1.jpg"/><Relationship Id="rId9" Type="http://schemas.openxmlformats.org/officeDocument/2006/relationships/image" Target="../media/image7.sv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7.jpg"/><Relationship Id="rId4" Type="http://schemas.openxmlformats.org/officeDocument/2006/relationships/image" Target="../media/image1.jpg"/><Relationship Id="rId9" Type="http://schemas.openxmlformats.org/officeDocument/2006/relationships/image" Target="../media/image7.sv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8.jpg"/><Relationship Id="rId4" Type="http://schemas.openxmlformats.org/officeDocument/2006/relationships/image" Target="../media/image1.jpg"/><Relationship Id="rId9" Type="http://schemas.openxmlformats.org/officeDocument/2006/relationships/image" Target="../media/image7.sv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9.jpg"/><Relationship Id="rId4" Type="http://schemas.openxmlformats.org/officeDocument/2006/relationships/image" Target="../media/image1.jpg"/><Relationship Id="rId9" Type="http://schemas.openxmlformats.org/officeDocument/2006/relationships/image" Target="../media/image7.sv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0.jpg"/><Relationship Id="rId4" Type="http://schemas.openxmlformats.org/officeDocument/2006/relationships/image" Target="../media/image1.jp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76232" y="237402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528" y="1200734"/>
            <a:ext cx="7535938" cy="4456532"/>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4528" y="1200734"/>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vrachtauto staat met pech op de vluchtstrook. Waarschijnlijk een lekke band. De twee personen die hier mee bezig zijn staan gevaarlijk dicht langs de rijbaan. Laat daarom je gas los zodat je voorbereid bent als die personen toch de rijbaan oplopen en je alsnog moet remmen of uitwijken. Let ook op het achteropkomend verkeer.</a:t>
            </a:r>
            <a:endParaRPr kumimoji="0" lang="nl-NL" sz="2800" b="0" i="0" u="none" strike="noStrike" kern="1200" cap="none" spc="0" normalizeH="0" baseline="0" noProof="0" dirty="0">
              <a:ln>
                <a:noFill/>
              </a:ln>
              <a:solidFill>
                <a:srgbClr val="33661F"/>
              </a:solidFill>
              <a:effectLst/>
              <a:uLnTx/>
              <a:uFillTx/>
              <a:latin typeface="Calibri"/>
              <a:ea typeface="+mn-ea"/>
              <a:cs typeface="+mn-cs"/>
            </a:endParaRPr>
          </a:p>
          <a:p>
            <a:endParaRPr lang="nl-NL" sz="2800" dirty="0">
              <a:solidFill>
                <a:srgbClr val="33661F"/>
              </a:solidFill>
            </a:endParaRP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29928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10</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63781" y="180884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7572" y="1204270"/>
            <a:ext cx="7529848" cy="4449455"/>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1482" y="1197193"/>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Bij het kruispunt springt het verkeerslicht op geel; Je moet dus stoppen. Rem rustig en wacht af wat de bromfietser vóór je gaat doen. Haal hem nu niet meer in.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70420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11</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586261" y="284516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0" y="1204270"/>
            <a:ext cx="7523971" cy="4449455"/>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3" y="1197193"/>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20 kilometer per uur is een veilige snelheid voor het passeren van de ruiter. Ruiter en paard zijn je dankbaar voor je begrip, zeker als je ook nog uitwijkt.</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8170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12</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4101" y="181900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0" y="1204270"/>
            <a:ext cx="7523971" cy="4449454"/>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3" y="1197192"/>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en wijkt uit naar rechts om de vrachtauto, die veel ruimte nodig heeft, veilig te passeren.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8317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13</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4101" y="181900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1" y="1204270"/>
            <a:ext cx="7523969" cy="4449454"/>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20511"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In deze omstandigheden is 100 kilometer per uur te snel. De twee auto's, die gaan invoegen zonder de invoegstrook te gebruiken, zullen zeker niet zo snel rijden. Bovendien is in de dichte mist nog net te zien dat door het verkeer op de hoofdrijbaan wordt geremd. Rem rustig af en pas je snelheid aan.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3253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14</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4101" y="181900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1" y="1204270"/>
            <a:ext cx="7523969" cy="44494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2"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want het kruispunt is zeer onoverzichtelijk. Je steekt het kruispunt met zeer lage snelheid over.</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829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15</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4101" y="181900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1" y="1204270"/>
            <a:ext cx="7523969" cy="44494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2"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Je ziet dat de vrachtauto gaat invoegen. Hij doet dat met een snelheid van ongeveer 70 kilometer per uur.</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16938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16</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606582" y="285532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2" y="1204270"/>
            <a:ext cx="7523967" cy="44494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1"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rijdt buiten de bebouwde kom en je rijdt op een weg met gescheiden rijbanen. Op dezelfde rijbaan hoef je geen tegenliggers te verwachten. Het mobiele baken geeft aan dat de rechterrijstrook is afgesloten in verband met werkzaamheden. Op dit moment hoef je niets te doen. Zo dadelijk ga je naar linkerrijstrook en blijf je met dezelfde snelheid rijden.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9949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17</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90503" y="233338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2" y="1204270"/>
            <a:ext cx="7523967" cy="4449452"/>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20512" y="120073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laat het gas los. Door het felle zonlicht rechts op de voorruit kun je even gedeeltelijk verblind worden. Je stuurt wat meer naar rechts en rijdt met matige snelheid. </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4022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18</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2" y="1204270"/>
            <a:ext cx="7523966" cy="4449452"/>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0" y="1210024"/>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omdat de vrachtauto mogelijk het weggedeelte voor tegenliggers blokkeert en heel zeker de rijstrook die bestemd is voor </a:t>
            </a:r>
            <a:r>
              <a:rPr lang="nl-NL" sz="2800" dirty="0" err="1">
                <a:solidFill>
                  <a:srgbClr val="33661F"/>
                </a:solidFill>
              </a:rPr>
              <a:t>linksafslaand</a:t>
            </a:r>
            <a:r>
              <a:rPr lang="nl-NL" sz="2800" dirty="0">
                <a:solidFill>
                  <a:srgbClr val="33661F"/>
                </a:solidFill>
              </a:rPr>
              <a:t> verkeer. Het is wenselijk dat je de vrachtauto gelegenheid geeft uit zijn hinderlijke situatie te vertrekken. Je zoekt daartoe oogcontact met de chauffeur.</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3811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19</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2" y="1204270"/>
            <a:ext cx="7523966" cy="444945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40"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en stuurt in een vloeiende beweging naar de rijstrook rechts naast je. Je zorgt tevens voor een veilige volgafstand.</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8517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612633" y="286170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4528" y="1200734"/>
            <a:ext cx="7535938" cy="445653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4528" y="1200734"/>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Ondanks dat hier een doorgetrokken streep ligt, moet je er toch voor kiezen de stilstaande vrachtauto voorbij te gaan. Ga op tijd naar links om te zien of er tegenliggers naderen. Door je aangepaste snelheid van 20 kilometer per uur kun je - indien nodig - ook weer terug naar rechts.</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73354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20</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3" y="1204270"/>
            <a:ext cx="7523964" cy="444945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39"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Je kunt verwachten dat de rolstoelbegeleider de rijbaan zal oplopen, omdat hij voor de lantaarnpaal moet uitwijken. Je geeft hem die gelegenheid. </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2653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21</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606583" y="2824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3" y="1204270"/>
            <a:ext cx="7523964" cy="4449450"/>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20513"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rijdt op de autosnelweg en de rijbaan is gedeeltelijk bedekt met sneeuw. Je moet rekening houden met gladheid. De afstand tot je voorligger is ruim voldoende. Ook de vrachtauto achter je rijdt op voldoende afstand, daarom hoef je niets te doen.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06016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22</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70183" y="2327399"/>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4" y="1204270"/>
            <a:ext cx="7523962" cy="4449450"/>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38"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Laat het gas los. Van links nadert een fietser, die niet jouw kant opkijkt. De fietser heeft waarschijnlijk alle aandacht voor haar medestudenten in de nabijheid van de school.</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2" name="Tekstvak 1">
            <a:extLst>
              <a:ext uri="{FF2B5EF4-FFF2-40B4-BE49-F238E27FC236}">
                <a16:creationId xmlns:a16="http://schemas.microsoft.com/office/drawing/2014/main" xmlns="" id="{80CCFDF2-AE4D-8834-554F-BFF370CB3700}"/>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Tree>
    <p:custDataLst>
      <p:tags r:id="rId1"/>
    </p:custDataLst>
    <p:extLst>
      <p:ext uri="{BB962C8B-B14F-4D97-AF65-F5344CB8AC3E}">
        <p14:creationId xmlns:p14="http://schemas.microsoft.com/office/powerpoint/2010/main" val="44127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23</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626903" y="2845559"/>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4" y="1204270"/>
            <a:ext cx="7523962" cy="4449449"/>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0354"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doet niets. Meteen na de bocht ga je weer harder rijden.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11556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24</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5" y="1204270"/>
            <a:ext cx="7523960" cy="4449449"/>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37"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Het gedrag van kinderen is onvoorspelbaar, maar als er een bal in het spel is, wordt het zeer voorspelbaar: het kind zal zonder op te letten achter de bal aanrennen.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44150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25</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5" y="1204270"/>
            <a:ext cx="7523960" cy="4449448"/>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8537"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40 kilometer per uur is te hard. Door de positie van de fietsers is de ruimte tussen de fietsers en geparkeerde auto's erg klein geworden. Te krap om voldoende zijdelingse afstand te houden van de fietsers.</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33456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4553" y="2179629"/>
            <a:ext cx="3912158" cy="187743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In de berm.</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Op de rijbaan.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In de berm of op de rijbaan.</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26</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Naast deze weg is geen ruiterpad. Waar mag hier een ruiter rijden?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940684" y="369860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409" y="1204270"/>
            <a:ext cx="6674172" cy="4449448"/>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Als er geen ruiterpad is, mag een ruiter in de berm of op de rijbaan rijden. Het is het veiligste om in de berm te gaan rijden. Als dat niet kan, mag de ruiter ook op de rijbaan rijden. Je moet daar als bestuurder op letten.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95861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27</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Word je hier gewaarschuwd voor een voorrangskruispunt?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279778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409" y="1204270"/>
            <a:ext cx="6674172" cy="4449448"/>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Dit bord waarschuwt je voor een gevaarlijk kruispunt.</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2" name="Tekstvak 1">
            <a:extLst>
              <a:ext uri="{FF2B5EF4-FFF2-40B4-BE49-F238E27FC236}">
                <a16:creationId xmlns:a16="http://schemas.microsoft.com/office/drawing/2014/main" xmlns="" id="{249A997C-64DA-AD5C-5723-E9E9CC3F63A3}"/>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Tree>
    <p:custDataLst>
      <p:tags r:id="rId1"/>
    </p:custDataLst>
    <p:extLst>
      <p:ext uri="{BB962C8B-B14F-4D97-AF65-F5344CB8AC3E}">
        <p14:creationId xmlns:p14="http://schemas.microsoft.com/office/powerpoint/2010/main" val="29211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249A997C-64DA-AD5C-5723-E9E9CC3F63A3}"/>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30 %.</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60 %.</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90 %.</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28</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Welk percentage van alle verkeersongevallen is het gevolg van menselijke fouten?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571280" y="372234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409" y="1204270"/>
            <a:ext cx="6674172" cy="4449448"/>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634" y="1204270"/>
            <a:ext cx="7535938" cy="497265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Uit wetenschappelijk onderzoek is gebleken dat circa 90% van de verkeersongevallen het gevolg zijn van menselijke fouten. Deze ongevallen worden veroorzaakt  doordat de bestuurder onvoldoende rijvaardig of rijgeschikt is, door vermoeidheid, alcoholgebruik, verkeerd kijkgedrag of door met andere zaken bezig zijn, zoals mobiel telefoneren, afstemmen van de radio, of het instellen van het navigatiesysteem, een gesprek voeren met een passagier of het eten en een sigaret opsteken tijdens het rijden. </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3635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249A997C-64DA-AD5C-5723-E9E9CC3F63A3}"/>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29</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Deze man duwt zijn auto. Wordt hij gezien als bestuurder?</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250271" y="227962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409" y="1204270"/>
            <a:ext cx="6674172" cy="4449448"/>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Ook als een persoon van buitenaf zijn voertuig duwt, blijft hij bestuurder. Hij heeft namelijk invloed op de snelheid en de richting van het voertuig. Het is niet toegestaan op deze manier je voertuig te verplaatsen.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673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94262" y="177836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4529" y="1200734"/>
            <a:ext cx="7535936" cy="445653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4527" y="1200734"/>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remt af. Je stopt achter de auto en wacht tot de bestuurder weer gaat rijden. Om twee redenen: er nadert een tegenligger en je nadert een voetgangersoversteekplaats waar je geen goed zicht op hebt.</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624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249A997C-64DA-AD5C-5723-E9E9CC3F63A3}"/>
              </a:ext>
            </a:extLst>
          </p:cNvPr>
          <p:cNvSpPr txBox="1"/>
          <p:nvPr/>
        </p:nvSpPr>
        <p:spPr>
          <a:xfrm>
            <a:off x="8274553" y="2179629"/>
            <a:ext cx="3912158" cy="37240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Voor alle motorvoertuigen die breder zijn dan 2 meter.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voor autobussen die breder zijn dan 2 meter.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voor vrachtauto's die breder zijn dan 2 meter.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30</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Voor welke voertuigen is de linkerrijstrook gesloten?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553221" y="264995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409" y="1551883"/>
            <a:ext cx="6674172" cy="375422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634" y="1204399"/>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Om meer ruimte te maken voor het verkeer wordt het bestaande wegdek soms anders ingedeeld, zodat er een extra rijstrook ontstaat. Als deze rijstrook links wordt gemaakt heet deze extra strook een plusstrook. De plusstrook is smaller dan de andere stroken. Daarom mogen alle (motor)voertuigen die breder zijn dan 2 meter geen gebruik maken van deze plusstrook. Dit geeft het bord aan.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075206" y="5648829"/>
            <a:ext cx="818870" cy="818870"/>
          </a:xfrm>
          <a:prstGeom prst="rect">
            <a:avLst/>
          </a:prstGeom>
        </p:spPr>
      </p:pic>
    </p:spTree>
    <p:custDataLst>
      <p:tags r:id="rId1"/>
    </p:custDataLst>
    <p:extLst>
      <p:ext uri="{BB962C8B-B14F-4D97-AF65-F5344CB8AC3E}">
        <p14:creationId xmlns:p14="http://schemas.microsoft.com/office/powerpoint/2010/main" val="24767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7EB553FE-B603-FB61-7E8A-F9D85AD556C6}"/>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31</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stopt hier om iemand te laten instappen. Mag dat?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3778" y="280207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5406" y="1204270"/>
            <a:ext cx="6674179" cy="44494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mag niet stilstaan op een </a:t>
            </a:r>
            <a:r>
              <a:rPr lang="nl-NL" sz="2800" dirty="0" err="1">
                <a:solidFill>
                  <a:srgbClr val="33661F"/>
                </a:solidFill>
              </a:rPr>
              <a:t>busstrook</a:t>
            </a:r>
            <a:r>
              <a:rPr lang="nl-NL" sz="2800" dirty="0">
                <a:solidFill>
                  <a:srgbClr val="33661F"/>
                </a:solidFill>
              </a:rPr>
              <a:t> of op de weg naast een </a:t>
            </a:r>
            <a:r>
              <a:rPr lang="nl-NL" sz="2800" dirty="0" err="1">
                <a:solidFill>
                  <a:srgbClr val="33661F"/>
                </a:solidFill>
              </a:rPr>
              <a:t>busstrook</a:t>
            </a:r>
            <a:r>
              <a:rPr lang="nl-NL" sz="2800" dirty="0">
                <a:solidFill>
                  <a:srgbClr val="33661F"/>
                </a:solidFill>
              </a:rPr>
              <a:t>. Ook niet om iemand even uit te laten stappen. Dat is gevaarlijk voor andere bestuurders. Zij verwachten niet dat je daar gaat stilstaan.</a:t>
            </a:r>
          </a:p>
        </p:txBody>
      </p:sp>
      <p:pic>
        <p:nvPicPr>
          <p:cNvPr id="8" name="Graphic 7" descr="Chatballon">
            <a:extLst>
              <a:ext uri="{FF2B5EF4-FFF2-40B4-BE49-F238E27FC236}">
                <a16:creationId xmlns:a16="http://schemas.microsoft.com/office/drawing/2014/main" xmlns="" id="{A9B4A831-9719-283E-3D82-F40E293695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71229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1"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32</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Wanneer mag je hier op de autosnelweg met je aanhangwagen op de linkerrijstrook rijden?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075206" y="5833312"/>
            <a:ext cx="818870" cy="818870"/>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45406" y="1217398"/>
            <a:ext cx="6674179" cy="4423196"/>
          </a:xfrm>
          <a:prstGeom prst="rect">
            <a:avLst/>
          </a:prstGeom>
        </p:spPr>
      </p:pic>
      <p:sp>
        <p:nvSpPr>
          <p:cNvPr id="2" name="Tekstvak 1">
            <a:extLst>
              <a:ext uri="{FF2B5EF4-FFF2-40B4-BE49-F238E27FC236}">
                <a16:creationId xmlns:a16="http://schemas.microsoft.com/office/drawing/2014/main" xmlns="" id="{181444E9-E162-BE63-CFE7-976AACEC99E5}"/>
              </a:ext>
            </a:extLst>
          </p:cNvPr>
          <p:cNvSpPr txBox="1"/>
          <p:nvPr/>
        </p:nvSpPr>
        <p:spPr>
          <a:xfrm>
            <a:off x="8274553" y="2596721"/>
            <a:ext cx="3912158" cy="33547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Met een aanhangwagen mag je de derde rijstrook niet gebruiken.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Als de combinatie niet langer is dan 7,00 meter.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Als de aanhangwagen niet zwaarder is dan 3.500 kilogram.</a:t>
            </a: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752417" y="406195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xmlns="" id="{3FCF6C2A-6036-FC7F-679C-C157AA309043}"/>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Niet het gewicht maar de lengte is bepalend: je mag op een autosnelweg met een samenstel van voertuigen met een totale lengte van meer dan 7,00 meter alleen de twee meest rechts gelegen rijstrook gebruiken. De derde rijstrook mag je altijd wel gebruiken als je moet voorsorteren.</a:t>
            </a:r>
          </a:p>
        </p:txBody>
      </p:sp>
    </p:spTree>
    <p:custDataLst>
      <p:tags r:id="rId1"/>
    </p:custDataLst>
    <p:extLst>
      <p:ext uri="{BB962C8B-B14F-4D97-AF65-F5344CB8AC3E}">
        <p14:creationId xmlns:p14="http://schemas.microsoft.com/office/powerpoint/2010/main" val="117817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33</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kentekenplaat zit vol met sneeuw en je wilt gaan rijden. Mag dat?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9437000" y="280108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xmlns="" id="{3FCF6C2A-6036-FC7F-679C-C157AA309043}"/>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Het kenteken van je auto moet altijd goed leesbaar zijn. Als het gesneeuwd heeft, moet je niet alleen je ruiten en verlichting sneeuwvrij maken, maar ook je kentekenplaten.</a:t>
            </a:r>
          </a:p>
        </p:txBody>
      </p:sp>
      <p:sp>
        <p:nvSpPr>
          <p:cNvPr id="3" name="Tekstvak 2">
            <a:extLst>
              <a:ext uri="{FF2B5EF4-FFF2-40B4-BE49-F238E27FC236}">
                <a16:creationId xmlns:a16="http://schemas.microsoft.com/office/drawing/2014/main" xmlns="" id="{6A72A66B-64A0-493B-03F5-0F84C05E8E13}"/>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pic>
        <p:nvPicPr>
          <p:cNvPr id="5" name="Graphic 4" descr="Chatballon">
            <a:extLst>
              <a:ext uri="{FF2B5EF4-FFF2-40B4-BE49-F238E27FC236}">
                <a16:creationId xmlns:a16="http://schemas.microsoft.com/office/drawing/2014/main" xmlns="" id="{88684FD9-5840-8CA1-383C-A141E69B22E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38529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34</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Word je hier gewaarschuwd voor een verkeersdrempel?</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9437000" y="280108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xmlns="" id="{3FCF6C2A-6036-FC7F-679C-C157AA309043}"/>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wordt hier gewaarschuwd voor een elektrische in- en uitschuifbare paal in de rijbaan (</a:t>
            </a:r>
            <a:r>
              <a:rPr lang="nl-NL" sz="2800" dirty="0" err="1">
                <a:solidFill>
                  <a:srgbClr val="33661F"/>
                </a:solidFill>
              </a:rPr>
              <a:t>poller</a:t>
            </a:r>
            <a:r>
              <a:rPr lang="nl-NL" sz="2800" dirty="0">
                <a:solidFill>
                  <a:srgbClr val="33661F"/>
                </a:solidFill>
              </a:rPr>
              <a:t>). Met deze paal wordt voorkomen dat ongewenste voertuigen bepaalde straten of gebieden inrijden.</a:t>
            </a:r>
          </a:p>
        </p:txBody>
      </p:sp>
      <p:sp>
        <p:nvSpPr>
          <p:cNvPr id="3" name="Tekstvak 2">
            <a:extLst>
              <a:ext uri="{FF2B5EF4-FFF2-40B4-BE49-F238E27FC236}">
                <a16:creationId xmlns:a16="http://schemas.microsoft.com/office/drawing/2014/main" xmlns="" id="{6A72A66B-64A0-493B-03F5-0F84C05E8E13}"/>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pic>
        <p:nvPicPr>
          <p:cNvPr id="2" name="Graphic 1" descr="Chatballon">
            <a:extLst>
              <a:ext uri="{FF2B5EF4-FFF2-40B4-BE49-F238E27FC236}">
                <a16:creationId xmlns:a16="http://schemas.microsoft.com/office/drawing/2014/main" xmlns="" id="{73A88F86-6DB3-A7A9-8ED2-169F92AAC6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0380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1" grpId="0"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F9711A70-FA8C-9F9C-3055-049D5D658261}"/>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Weg 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Weg B.</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Weg A en B.</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35</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Welke weg is ingericht voor een maximumsnelheid van 100 kilometer per uur?</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098" y="1544111"/>
            <a:ext cx="6634794" cy="3769769"/>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9784375" y="2686029"/>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xmlns="" id="{3FCF6C2A-6036-FC7F-679C-C157AA309043}"/>
              </a:ext>
            </a:extLst>
          </p:cNvPr>
          <p:cNvSpPr/>
          <p:nvPr/>
        </p:nvSpPr>
        <p:spPr>
          <a:xfrm>
            <a:off x="206505" y="1204269"/>
            <a:ext cx="7535938" cy="4909133"/>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Weg A is een regionale stroomweg (autoweg). Deze is te herkennen aan de dubbele </a:t>
            </a:r>
            <a:r>
              <a:rPr lang="nl-NL" sz="2800" dirty="0" err="1">
                <a:solidFill>
                  <a:srgbClr val="33661F"/>
                </a:solidFill>
              </a:rPr>
              <a:t>asstrepen</a:t>
            </a:r>
            <a:r>
              <a:rPr lang="nl-NL" sz="2800" dirty="0">
                <a:solidFill>
                  <a:srgbClr val="33661F"/>
                </a:solidFill>
              </a:rPr>
              <a:t> (onderbroken of doorgetrokken) met een groene vulling. De kantlijnen zijn doorgetrokken. Aan de groene vulling is snel te zien dat het een autoweg is. Een autoweg is ingericht voor een maximumsnelheid van 100 kilometer per uur. Weg B is een gebiedsontsluitingsweg. Deze heeft dubbele onderbroken of doorgetrokken </a:t>
            </a:r>
            <a:r>
              <a:rPr lang="nl-NL" sz="2800" dirty="0" err="1">
                <a:solidFill>
                  <a:srgbClr val="33661F"/>
                </a:solidFill>
              </a:rPr>
              <a:t>asstrepen</a:t>
            </a:r>
            <a:r>
              <a:rPr lang="nl-NL" sz="2800" dirty="0">
                <a:solidFill>
                  <a:srgbClr val="33661F"/>
                </a:solidFill>
              </a:rPr>
              <a:t> en onderbroken kantstrepen en is ingericht voor een maximumsnelheid van 80 kilometer per uur.</a:t>
            </a:r>
          </a:p>
        </p:txBody>
      </p:sp>
      <p:pic>
        <p:nvPicPr>
          <p:cNvPr id="5" name="Graphic 4" descr="Chatballon">
            <a:extLst>
              <a:ext uri="{FF2B5EF4-FFF2-40B4-BE49-F238E27FC236}">
                <a16:creationId xmlns:a16="http://schemas.microsoft.com/office/drawing/2014/main" xmlns="" id="{3EB03BAE-2990-1042-35CC-E8AE514104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8384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36</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De auto heeft een voorairbag die níet kan worden uitgeschakeld. Op welke manier mag je de baby vervoeren?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4" name="Afbeelding 3">
            <a:extLst>
              <a:ext uri="{FF2B5EF4-FFF2-40B4-BE49-F238E27FC236}">
                <a16:creationId xmlns:a16="http://schemas.microsoft.com/office/drawing/2014/main" xmlns="" id="{18ED50E3-F77D-BD00-3BF7-5FD0C5FCBB1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098" y="1544111"/>
            <a:ext cx="6634794" cy="3769769"/>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11385240" y="365876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a:extLst>
              <a:ext uri="{FF2B5EF4-FFF2-40B4-BE49-F238E27FC236}">
                <a16:creationId xmlns:a16="http://schemas.microsoft.com/office/drawing/2014/main" xmlns="" id="{EE846F68-D220-6B9C-626B-964C27EFC6B3}"/>
              </a:ext>
            </a:extLst>
          </p:cNvPr>
          <p:cNvSpPr txBox="1"/>
          <p:nvPr/>
        </p:nvSpPr>
        <p:spPr>
          <a:xfrm>
            <a:off x="8274553" y="3028355"/>
            <a:ext cx="3912158" cy="1508105"/>
          </a:xfrm>
          <a:prstGeom prst="rect">
            <a:avLst/>
          </a:prstGeom>
          <a:noFill/>
        </p:spPr>
        <p:txBody>
          <a:bodyPr wrap="square" rtlCol="0">
            <a:spAutoFit/>
          </a:bodyPr>
          <a:lstStyle/>
          <a:p>
            <a:pPr marL="457200" lvl="0" indent="-457200">
              <a:spcAft>
                <a:spcPts val="1200"/>
              </a:spcAft>
              <a:buFont typeface="+mj-lt"/>
              <a:buAutoNum type="alphaUcPeriod"/>
              <a:defRPr/>
            </a:pPr>
            <a:r>
              <a:rPr lang="nl-NL" sz="2400" b="1" dirty="0">
                <a:solidFill>
                  <a:prstClr val="white"/>
                </a:solidFill>
                <a:ea typeface="Open Sans" panose="020B0606030504020204" pitchFamily="34" charset="0"/>
                <a:cs typeface="Open Sans" panose="020B0606030504020204" pitchFamily="34" charset="0"/>
              </a:rPr>
              <a:t>Alleen op manier A.</a:t>
            </a:r>
          </a:p>
          <a:p>
            <a:pPr marL="457200" lvl="0" indent="-457200">
              <a:spcAft>
                <a:spcPts val="1200"/>
              </a:spcAft>
              <a:buFont typeface="+mj-lt"/>
              <a:buAutoNum type="alphaUcPeriod"/>
              <a:defRPr/>
            </a:pPr>
            <a:r>
              <a:rPr lang="nl-NL" sz="2400" b="1" dirty="0">
                <a:solidFill>
                  <a:prstClr val="white"/>
                </a:solidFill>
                <a:ea typeface="Open Sans" panose="020B0606030504020204" pitchFamily="34" charset="0"/>
                <a:cs typeface="Open Sans" panose="020B0606030504020204" pitchFamily="34" charset="0"/>
              </a:rPr>
              <a:t>Alleen op manier B.</a:t>
            </a:r>
          </a:p>
          <a:p>
            <a:pPr marL="457200" lvl="0" indent="-457200">
              <a:spcAft>
                <a:spcPts val="1200"/>
              </a:spcAft>
              <a:buFont typeface="+mj-lt"/>
              <a:buAutoNum type="alphaUcPeriod"/>
              <a:defRPr/>
            </a:pPr>
            <a:r>
              <a:rPr lang="nl-NL" sz="2400" b="1" dirty="0">
                <a:solidFill>
                  <a:prstClr val="white"/>
                </a:solidFill>
                <a:ea typeface="Open Sans" panose="020B0606030504020204" pitchFamily="34" charset="0"/>
                <a:cs typeface="Open Sans" panose="020B0606030504020204" pitchFamily="34" charset="0"/>
              </a:rPr>
              <a:t>Op manier A en B.</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5" name="Graphic 4" descr="Chatballon">
            <a:extLst>
              <a:ext uri="{FF2B5EF4-FFF2-40B4-BE49-F238E27FC236}">
                <a16:creationId xmlns:a16="http://schemas.microsoft.com/office/drawing/2014/main" xmlns="" id="{C26DCF64-08B0-D06D-0B48-49DA49F158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9" name="Rechthoek 8">
            <a:extLst>
              <a:ext uri="{FF2B5EF4-FFF2-40B4-BE49-F238E27FC236}">
                <a16:creationId xmlns:a16="http://schemas.microsoft.com/office/drawing/2014/main" xmlns="" id="{B618737B-2F8D-5066-52A6-DEBC7206B33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Vervoer je de baby op de passagiersstoel met een ingeschakelde voorairbag, dan moet je het kinderzitje met de rugleuning naar achteren bevestigen (manier B), omgekeerd (manier A) is verboden. Als het kinderzitje namelijk met de rugleuning naar de voorruit staat kan door het uitklappen van de airbag de baby ernstig verwond worden. </a:t>
            </a:r>
          </a:p>
        </p:txBody>
      </p:sp>
    </p:spTree>
    <p:custDataLst>
      <p:tags r:id="rId1"/>
    </p:custDataLst>
    <p:extLst>
      <p:ext uri="{BB962C8B-B14F-4D97-AF65-F5344CB8AC3E}">
        <p14:creationId xmlns:p14="http://schemas.microsoft.com/office/powerpoint/2010/main" val="36751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9" grpId="0"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37</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geeft dit bord 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10583292" y="1834100"/>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Graphic 4" descr="Chatballon">
            <a:extLst>
              <a:ext uri="{FF2B5EF4-FFF2-40B4-BE49-F238E27FC236}">
                <a16:creationId xmlns:a16="http://schemas.microsoft.com/office/drawing/2014/main" xmlns="" id="{C26DCF64-08B0-D06D-0B48-49DA49F158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sp>
        <p:nvSpPr>
          <p:cNvPr id="3" name="Tekstvak 2">
            <a:extLst>
              <a:ext uri="{FF2B5EF4-FFF2-40B4-BE49-F238E27FC236}">
                <a16:creationId xmlns:a16="http://schemas.microsoft.com/office/drawing/2014/main" xmlns="" id="{A79E739A-820A-4CB0-765C-3A133E52AE9A}"/>
              </a:ext>
            </a:extLst>
          </p:cNvPr>
          <p:cNvSpPr txBox="1"/>
          <p:nvPr/>
        </p:nvSpPr>
        <p:spPr>
          <a:xfrm>
            <a:off x="8279843" y="1696485"/>
            <a:ext cx="3912158" cy="187743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Vluchthaven.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Parkeergelegenheid.</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Verbreding van de rijbaan.</a:t>
            </a:r>
          </a:p>
        </p:txBody>
      </p:sp>
      <p:pic>
        <p:nvPicPr>
          <p:cNvPr id="8" name="Afbeelding 7">
            <a:extLst>
              <a:ext uri="{FF2B5EF4-FFF2-40B4-BE49-F238E27FC236}">
                <a16:creationId xmlns:a16="http://schemas.microsoft.com/office/drawing/2014/main" xmlns="" id="{0DE6E78D-8F5B-31F1-18DA-77C8ABE3B26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0" name="Rechthoek 9">
            <a:extLst>
              <a:ext uri="{FF2B5EF4-FFF2-40B4-BE49-F238E27FC236}">
                <a16:creationId xmlns:a16="http://schemas.microsoft.com/office/drawing/2014/main" xmlns="" id="{2EF1949A-FED5-DD5B-2EA7-6339ABB9D7A1}"/>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Het verkeersbord geeft een vluchthaven in een verkeerstunnel aan. In veel tunnels liggen er vaak geen vluchtstrook. Daarom zijn er op een aantal plaatsen vluchthavens gemaakt. Als je pech hebt, kun je deze vluchthavens gebruiken.</a:t>
            </a:r>
          </a:p>
        </p:txBody>
      </p:sp>
    </p:spTree>
    <p:custDataLst>
      <p:tags r:id="rId1"/>
    </p:custDataLst>
    <p:extLst>
      <p:ext uri="{BB962C8B-B14F-4D97-AF65-F5344CB8AC3E}">
        <p14:creationId xmlns:p14="http://schemas.microsoft.com/office/powerpoint/2010/main" val="16492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0" grpId="0" animBg="1"/>
      <p:bldP spid="10"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CD3EAFE3-61CB-E6C6-5E0A-152C1D8316BE}"/>
              </a:ext>
            </a:extLst>
          </p:cNvPr>
          <p:cNvSpPr txBox="1"/>
          <p:nvPr/>
        </p:nvSpPr>
        <p:spPr>
          <a:xfrm>
            <a:off x="8274553" y="3028355"/>
            <a:ext cx="3912158" cy="3200876"/>
          </a:xfrm>
          <a:prstGeom prst="rect">
            <a:avLst/>
          </a:prstGeom>
          <a:noFill/>
        </p:spPr>
        <p:txBody>
          <a:bodyPr wrap="square" rtlCol="0">
            <a:spAutoFit/>
          </a:bodyPr>
          <a:lstStyle/>
          <a:p>
            <a:pPr marL="457200" lvl="0" indent="-457200">
              <a:spcAft>
                <a:spcPts val="1200"/>
              </a:spcAft>
              <a:buFont typeface="+mj-lt"/>
              <a:buAutoNum type="alphaUcPeriod"/>
              <a:defRPr/>
            </a:pPr>
            <a:r>
              <a:rPr lang="nl-NL" sz="2400" b="1" dirty="0">
                <a:solidFill>
                  <a:prstClr val="white"/>
                </a:solidFill>
                <a:ea typeface="Open Sans" panose="020B0606030504020204" pitchFamily="34" charset="0"/>
                <a:cs typeface="Open Sans" panose="020B0606030504020204" pitchFamily="34" charset="0"/>
              </a:rPr>
              <a:t>Het is netjes dat je vrachtauto's en bussen voor laat gaan. Dit staat niet in de wet. </a:t>
            </a:r>
          </a:p>
          <a:p>
            <a:pPr marL="457200" lvl="0" indent="-457200">
              <a:spcAft>
                <a:spcPts val="1200"/>
              </a:spcAft>
              <a:buFont typeface="+mj-lt"/>
              <a:buAutoNum type="alphaUcPeriod"/>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In de wet staat dat bussen en vrachtauto's voorrang hebben bij zo'n wegversmalling.</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38</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Jij en de bus kwamen op hetzelfde moment bij de wegversmalling aan. Waarom laat je de bus voorgaan?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10772870" y="421752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Afbeelding 7">
            <a:extLst>
              <a:ext uri="{FF2B5EF4-FFF2-40B4-BE49-F238E27FC236}">
                <a16:creationId xmlns:a16="http://schemas.microsoft.com/office/drawing/2014/main" xmlns="" id="{0DE6E78D-8F5B-31F1-18DA-77C8ABE3B2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0" name="Rechthoek 9">
            <a:extLst>
              <a:ext uri="{FF2B5EF4-FFF2-40B4-BE49-F238E27FC236}">
                <a16:creationId xmlns:a16="http://schemas.microsoft.com/office/drawing/2014/main" xmlns="" id="{2EF1949A-FED5-DD5B-2EA7-6339ABB9D7A1}"/>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Het is netjes om vrachtauto's en bussen voor te laten gaan, als ze tegelijk bij een versmalling aan komen rijden. Dit is een ongeschreven regel, die niet in de wet staat. Het is een voorbeeld van sociaal rijden.</a:t>
            </a:r>
          </a:p>
        </p:txBody>
      </p:sp>
      <p:pic>
        <p:nvPicPr>
          <p:cNvPr id="4" name="Graphic 3" descr="Chatballon">
            <a:extLst>
              <a:ext uri="{FF2B5EF4-FFF2-40B4-BE49-F238E27FC236}">
                <a16:creationId xmlns:a16="http://schemas.microsoft.com/office/drawing/2014/main" xmlns="" id="{A53B9E96-C6DD-7F6B-F634-368696C1A07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126391" y="5819796"/>
            <a:ext cx="818870" cy="818870"/>
          </a:xfrm>
          <a:prstGeom prst="rect">
            <a:avLst/>
          </a:prstGeom>
        </p:spPr>
      </p:pic>
    </p:spTree>
    <p:custDataLst>
      <p:tags r:id="rId1"/>
    </p:custDataLst>
    <p:extLst>
      <p:ext uri="{BB962C8B-B14F-4D97-AF65-F5344CB8AC3E}">
        <p14:creationId xmlns:p14="http://schemas.microsoft.com/office/powerpoint/2010/main" val="1101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1" grpId="0" animBg="1"/>
      <p:bldP spid="10" grpId="0" animBg="1"/>
      <p:bldP spid="1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39</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Kun je op deze weg fietsers en bromfietsers tegenkomen?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9189311" y="266310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Graphic 4" descr="Chatballon">
            <a:extLst>
              <a:ext uri="{FF2B5EF4-FFF2-40B4-BE49-F238E27FC236}">
                <a16:creationId xmlns:a16="http://schemas.microsoft.com/office/drawing/2014/main" xmlns="" id="{C26DCF64-08B0-D06D-0B48-49DA49F158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8" name="Afbeelding 7">
            <a:extLst>
              <a:ext uri="{FF2B5EF4-FFF2-40B4-BE49-F238E27FC236}">
                <a16:creationId xmlns:a16="http://schemas.microsoft.com/office/drawing/2014/main" xmlns="" id="{0DE6E78D-8F5B-31F1-18DA-77C8ABE3B2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0" name="Rechthoek 9">
            <a:extLst>
              <a:ext uri="{FF2B5EF4-FFF2-40B4-BE49-F238E27FC236}">
                <a16:creationId xmlns:a16="http://schemas.microsoft.com/office/drawing/2014/main" xmlns="" id="{2EF1949A-FED5-DD5B-2EA7-6339ABB9D7A1}"/>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Deze eenrichtingsweg geldt voor alle bestuurders behalve voor fietsers, snorfietsers, gehandicaptenvoertuigen en bromfietsers. Zij mogen deze weg in twee richtingen gebruiken. Houd daar rekening mee bij het afslaan en voorsorteren.</a:t>
            </a:r>
          </a:p>
        </p:txBody>
      </p:sp>
      <p:sp>
        <p:nvSpPr>
          <p:cNvPr id="2" name="Tekstvak 1">
            <a:extLst>
              <a:ext uri="{FF2B5EF4-FFF2-40B4-BE49-F238E27FC236}">
                <a16:creationId xmlns:a16="http://schemas.microsoft.com/office/drawing/2014/main" xmlns="" id="{80D781C8-4DFF-ABF1-09AE-001E608AE022}"/>
              </a:ext>
            </a:extLst>
          </p:cNvPr>
          <p:cNvSpPr txBox="1"/>
          <p:nvPr/>
        </p:nvSpPr>
        <p:spPr>
          <a:xfrm>
            <a:off x="8274553" y="257586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Tree>
    <p:custDataLst>
      <p:tags r:id="rId1"/>
    </p:custDataLst>
    <p:extLst>
      <p:ext uri="{BB962C8B-B14F-4D97-AF65-F5344CB8AC3E}">
        <p14:creationId xmlns:p14="http://schemas.microsoft.com/office/powerpoint/2010/main" val="32719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4</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70183" y="237402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4529" y="1200734"/>
            <a:ext cx="7535936" cy="4456530"/>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4529" y="1200734"/>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nadert een rotonde waar de plantsoenendienst werkzaamheden uitvoert. Laat daarom het gas los en wees voorbereid op werkers op de rijbaan.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6962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40</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Wanneer moet je er rekening mee houden dat hier wild oversteekt?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sp>
        <p:nvSpPr>
          <p:cNvPr id="11" name="L-vorm 10">
            <a:extLst>
              <a:ext uri="{FF2B5EF4-FFF2-40B4-BE49-F238E27FC236}">
                <a16:creationId xmlns:a16="http://schemas.microsoft.com/office/drawing/2014/main" xmlns="" id="{D7AA4182-7A59-4FB7-B013-80A5A732AC12}"/>
              </a:ext>
            </a:extLst>
          </p:cNvPr>
          <p:cNvSpPr/>
          <p:nvPr/>
        </p:nvSpPr>
        <p:spPr>
          <a:xfrm rot="18522394">
            <a:off x="10884570" y="3754340"/>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Graphic 4" descr="Chatballon">
            <a:extLst>
              <a:ext uri="{FF2B5EF4-FFF2-40B4-BE49-F238E27FC236}">
                <a16:creationId xmlns:a16="http://schemas.microsoft.com/office/drawing/2014/main" xmlns="" id="{C26DCF64-08B0-D06D-0B48-49DA49F158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8" name="Afbeelding 7">
            <a:extLst>
              <a:ext uri="{FF2B5EF4-FFF2-40B4-BE49-F238E27FC236}">
                <a16:creationId xmlns:a16="http://schemas.microsoft.com/office/drawing/2014/main" xmlns="" id="{0DE6E78D-8F5B-31F1-18DA-77C8ABE3B26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10" name="Rechthoek 9">
            <a:extLst>
              <a:ext uri="{FF2B5EF4-FFF2-40B4-BE49-F238E27FC236}">
                <a16:creationId xmlns:a16="http://schemas.microsoft.com/office/drawing/2014/main" xmlns="" id="{2EF1949A-FED5-DD5B-2EA7-6339ABB9D7A1}"/>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In streken waar dit bord staat moet je het gehele jaar rekening houden met overstekend wild. Er is geen verschil tussen de jaargetijden. Dat is er wel tussen overdag en nacht. Overdag verstoppen deze dieren zich voor de mensen. Tijdens de schemering en bij nacht gaan ze op zoek naar voedsel.</a:t>
            </a:r>
          </a:p>
          <a:p>
            <a:endParaRPr lang="nl-NL" sz="2800" dirty="0">
              <a:solidFill>
                <a:srgbClr val="33661F"/>
              </a:solidFill>
            </a:endParaRPr>
          </a:p>
        </p:txBody>
      </p:sp>
      <p:sp>
        <p:nvSpPr>
          <p:cNvPr id="2" name="Tekstvak 1">
            <a:extLst>
              <a:ext uri="{FF2B5EF4-FFF2-40B4-BE49-F238E27FC236}">
                <a16:creationId xmlns:a16="http://schemas.microsoft.com/office/drawing/2014/main" xmlns="" id="{35CFC101-66C9-7F57-47D8-63F523DBB12A}"/>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in de zomer.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in de winter.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Het gehele jaar.</a:t>
            </a:r>
          </a:p>
        </p:txBody>
      </p:sp>
    </p:spTree>
    <p:custDataLst>
      <p:tags r:id="rId1"/>
    </p:custDataLst>
    <p:extLst>
      <p:ext uri="{BB962C8B-B14F-4D97-AF65-F5344CB8AC3E}">
        <p14:creationId xmlns:p14="http://schemas.microsoft.com/office/powerpoint/2010/main" val="25170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0" grpId="0" animBg="1"/>
      <p:bldP spid="1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Geleider.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Tractor.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Voetgangers.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a:t>
            </a: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1</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608541" y="185020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3" y="1313925"/>
            <a:ext cx="7523964" cy="4230139"/>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2" name="Rechthoek 1">
            <a:extLst>
              <a:ext uri="{FF2B5EF4-FFF2-40B4-BE49-F238E27FC236}">
                <a16:creationId xmlns:a16="http://schemas.microsoft.com/office/drawing/2014/main" xmlns="" id="{A3A2E350-7B49-6B93-EBA7-82CCCDADBE2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auto rijdt op de verharde weg en moet voorrang krijgen van de geleider en de tractor uit de onverharde wegen. De voetgangers zijn in deze situatie geen </a:t>
            </a:r>
            <a:r>
              <a:rPr lang="nl-NL" sz="2800" dirty="0" err="1">
                <a:solidFill>
                  <a:srgbClr val="33661F"/>
                </a:solidFill>
              </a:rPr>
              <a:t>rechtdoorgaand</a:t>
            </a:r>
            <a:r>
              <a:rPr lang="nl-NL" sz="2800" dirty="0">
                <a:solidFill>
                  <a:srgbClr val="33661F"/>
                </a:solidFill>
              </a:rPr>
              <a:t> verkeer op dezelfde weg en moeten daarom de tractor en de geleider voor laten gaan. De geleider gaat voor de tractor, omdat deze rechtdoor gaat op dezelfde weg.</a:t>
            </a:r>
          </a:p>
        </p:txBody>
      </p:sp>
    </p:spTree>
    <p:custDataLst>
      <p:tags r:id="rId1"/>
    </p:custDataLst>
    <p:extLst>
      <p:ext uri="{BB962C8B-B14F-4D97-AF65-F5344CB8AC3E}">
        <p14:creationId xmlns:p14="http://schemas.microsoft.com/office/powerpoint/2010/main" val="40334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86D0B5C8-551F-2408-C094-A4378FE31DCF}"/>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42</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rechtsaf. Mag je hier blijven rijden?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280475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33B05BD0-8E50-8413-4230-9FC14908EFC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5" name="Rechthoek 4">
            <a:extLst>
              <a:ext uri="{FF2B5EF4-FFF2-40B4-BE49-F238E27FC236}">
                <a16:creationId xmlns:a16="http://schemas.microsoft.com/office/drawing/2014/main" xmlns="" id="{476313C7-BB5E-54B9-3D38-E1C1AAE5C43B}"/>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Er zijn twee rijstroken waarop je kunt gaan rijden om rechtsaf te slaan. Als het niet druk is, moet je op de rechterrijstrook rijden. Als het erg druk is op de weg, kun je ook de linkerrijstrook gebruiken.</a:t>
            </a:r>
          </a:p>
        </p:txBody>
      </p:sp>
    </p:spTree>
    <p:custDataLst>
      <p:tags r:id="rId1"/>
    </p:custDataLst>
    <p:extLst>
      <p:ext uri="{BB962C8B-B14F-4D97-AF65-F5344CB8AC3E}">
        <p14:creationId xmlns:p14="http://schemas.microsoft.com/office/powerpoint/2010/main" val="29707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86D0B5C8-551F-2408-C094-A4378FE31DCF}"/>
              </a:ext>
            </a:extLst>
          </p:cNvPr>
          <p:cNvSpPr txBox="1"/>
          <p:nvPr/>
        </p:nvSpPr>
        <p:spPr>
          <a:xfrm>
            <a:off x="8279842" y="2832714"/>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43</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De buitentemperatuur is 2 graden Celsius boven nul. Kan het wegdek glad worden door ijsvorming?</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260430" y="291459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33B05BD0-8E50-8413-4230-9FC14908EF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5" name="Rechthoek 4">
            <a:extLst>
              <a:ext uri="{FF2B5EF4-FFF2-40B4-BE49-F238E27FC236}">
                <a16:creationId xmlns:a16="http://schemas.microsoft.com/office/drawing/2014/main" xmlns="" id="{476313C7-BB5E-54B9-3D38-E1C1AAE5C43B}"/>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Als de temperatuur daalt onder de 4 graden Celsius, kan het natte wegdek al aanvriezen. Het wegdek is vaak kouder dan de buitentemperatuur. Houd rekening met gladheid en pas je snelheid aan.</a:t>
            </a:r>
          </a:p>
        </p:txBody>
      </p:sp>
    </p:spTree>
    <p:custDataLst>
      <p:tags r:id="rId1"/>
    </p:custDataLst>
    <p:extLst>
      <p:ext uri="{BB962C8B-B14F-4D97-AF65-F5344CB8AC3E}">
        <p14:creationId xmlns:p14="http://schemas.microsoft.com/office/powerpoint/2010/main" val="40230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44</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Welk verkeersbord geeft een splitsing van auto(snel)wegen 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895828" y="373972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sp>
        <p:nvSpPr>
          <p:cNvPr id="3" name="Tekstvak 2">
            <a:extLst>
              <a:ext uri="{FF2B5EF4-FFF2-40B4-BE49-F238E27FC236}">
                <a16:creationId xmlns:a16="http://schemas.microsoft.com/office/drawing/2014/main" xmlns="" id="{16E0197D-5445-6350-864D-F2850EE0CF07}"/>
              </a:ext>
            </a:extLst>
          </p:cNvPr>
          <p:cNvSpPr txBox="1"/>
          <p:nvPr/>
        </p:nvSpPr>
        <p:spPr>
          <a:xfrm>
            <a:off x="8274553" y="2575869"/>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Verkeersbord 1.</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Verkeersbord 2.</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Verkeersbord 3.</a:t>
            </a:r>
          </a:p>
          <a:p>
            <a:pPr marL="457200" indent="-457200">
              <a:spcAft>
                <a:spcPts val="1200"/>
              </a:spcAft>
              <a:buFont typeface="+mj-lt"/>
              <a:buAutoNum type="alphaUcPeriod"/>
              <a:defRPr/>
            </a:pPr>
            <a:r>
              <a:rPr lang="nl-NL" sz="2400" b="1" dirty="0">
                <a:solidFill>
                  <a:prstClr val="white"/>
                </a:solidFill>
                <a:latin typeface="Calibri"/>
                <a:ea typeface="Open Sans" panose="020B0606030504020204" pitchFamily="34" charset="0"/>
                <a:cs typeface="Open Sans" panose="020B0606030504020204" pitchFamily="34" charset="0"/>
              </a:rPr>
              <a:t>Verkeersbord 4.</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230256"/>
            <a:ext cx="6634794" cy="4397479"/>
          </a:xfrm>
          <a:prstGeom prst="rect">
            <a:avLst/>
          </a:prstGeom>
        </p:spPr>
      </p:pic>
      <p:sp>
        <p:nvSpPr>
          <p:cNvPr id="5" name="Rechthoek 4">
            <a:extLst>
              <a:ext uri="{FF2B5EF4-FFF2-40B4-BE49-F238E27FC236}">
                <a16:creationId xmlns:a16="http://schemas.microsoft.com/office/drawing/2014/main" xmlns="" id="{517B5994-6812-26F8-C4C7-AA5D47E995FA}"/>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Verkeersbord 3 betekent splitsing van auto(snel)wegen. Verkeersbord 1 geeft aan dat je rechts langs de verkeersheuvel moet gaan. Verkeersbord 2 dat je verplicht links- of rechtsaf moet slaan. En verkeersbord 4 geeft een algemene splitsing aan.</a:t>
            </a:r>
          </a:p>
        </p:txBody>
      </p:sp>
    </p:spTree>
    <p:custDataLst>
      <p:tags r:id="rId1"/>
    </p:custDataLst>
    <p:extLst>
      <p:ext uri="{BB962C8B-B14F-4D97-AF65-F5344CB8AC3E}">
        <p14:creationId xmlns:p14="http://schemas.microsoft.com/office/powerpoint/2010/main" val="61812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Bromfiets.</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Motor.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45</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hier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598380" y="181900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4" y="1313925"/>
            <a:ext cx="7523962" cy="4230139"/>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3" name="Rechthoek 2">
            <a:extLst>
              <a:ext uri="{FF2B5EF4-FFF2-40B4-BE49-F238E27FC236}">
                <a16:creationId xmlns:a16="http://schemas.microsoft.com/office/drawing/2014/main" xmlns="" id="{5C3EE07D-C36A-2AFA-F71B-DDB0BED25FA7}"/>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automobilist gaat voor de bromfietser, omdat hij van rechts komt. De motorfietser moet voorrang verlenen aan de van rechts komende bromfietser. De auto gaat daarom eerst, daarna de bromfiets en als laatste de motorfiets.</a:t>
            </a:r>
          </a:p>
        </p:txBody>
      </p:sp>
    </p:spTree>
    <p:custDataLst>
      <p:tags r:id="rId1"/>
    </p:custDataLst>
    <p:extLst>
      <p:ext uri="{BB962C8B-B14F-4D97-AF65-F5344CB8AC3E}">
        <p14:creationId xmlns:p14="http://schemas.microsoft.com/office/powerpoint/2010/main" val="140306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16E0197D-5445-6350-864D-F2850EE0CF07}"/>
              </a:ext>
            </a:extLst>
          </p:cNvPr>
          <p:cNvSpPr txBox="1"/>
          <p:nvPr/>
        </p:nvSpPr>
        <p:spPr>
          <a:xfrm>
            <a:off x="8274553" y="3043229"/>
            <a:ext cx="3710942"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Je gaat sneller rijden.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Je houdt je snelheid vast.</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lang="nl-NL" sz="2400" b="1" dirty="0">
                <a:solidFill>
                  <a:prstClr val="white"/>
                </a:solidFill>
                <a:latin typeface="Calibri"/>
                <a:ea typeface="Open Sans" panose="020B0606030504020204" pitchFamily="34" charset="0"/>
                <a:cs typeface="Open Sans" panose="020B0606030504020204" pitchFamily="34" charset="0"/>
              </a:rPr>
              <a:t>Je remt af en stopt in de berm.</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46</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rijdt hier de maximumsnelheid. Je ziet dat de van achteren naderende ambulance er niet voorbij kan. Wat doe je?</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557834" y="409010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9" y="1230256"/>
            <a:ext cx="6634792" cy="4397479"/>
          </a:xfrm>
          <a:prstGeom prst="rect">
            <a:avLst/>
          </a:prstGeom>
        </p:spPr>
      </p:pic>
      <p:sp>
        <p:nvSpPr>
          <p:cNvPr id="2" name="Rechthoek 1">
            <a:extLst>
              <a:ext uri="{FF2B5EF4-FFF2-40B4-BE49-F238E27FC236}">
                <a16:creationId xmlns:a16="http://schemas.microsoft.com/office/drawing/2014/main" xmlns="" id="{17C57426-D31B-386D-7694-FBD749925C25}"/>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Blijf met dezelfde snelheid doorrijden en rijd zoveel mogelijk rechts. Haal geen riskante manoeuvres uit; ga niet sneller rijden, ga niet plotseling remmen, wijk niet met hoge snelheid uit naar de berm. De ambulancebestuurder zal, op het moment dat er weer ruimte is, jou inhalen.</a:t>
            </a:r>
          </a:p>
        </p:txBody>
      </p:sp>
    </p:spTree>
    <p:custDataLst>
      <p:tags r:id="rId1"/>
    </p:custDataLst>
    <p:extLst>
      <p:ext uri="{BB962C8B-B14F-4D97-AF65-F5344CB8AC3E}">
        <p14:creationId xmlns:p14="http://schemas.microsoft.com/office/powerpoint/2010/main" val="10884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4553" y="257586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47</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de rijbaan oprijden. Zet je je richtingaanwijzer 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199470" y="267806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4386" y="1230256"/>
            <a:ext cx="6596218" cy="4397479"/>
          </a:xfrm>
          <a:prstGeom prst="rect">
            <a:avLst/>
          </a:prstGeom>
        </p:spPr>
      </p:pic>
      <p:sp>
        <p:nvSpPr>
          <p:cNvPr id="2" name="Rechthoek 1">
            <a:extLst>
              <a:ext uri="{FF2B5EF4-FFF2-40B4-BE49-F238E27FC236}">
                <a16:creationId xmlns:a16="http://schemas.microsoft.com/office/drawing/2014/main" xmlns="" id="{17C57426-D31B-386D-7694-FBD749925C25}"/>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wilt vanaf een vluchtstrook invoegen. Als je kunt invoegen, moet je op de vluchtstrook harder gaan rijden. Als je invoegt, moet je je richtingaanwijzer aanzetten. Dat is verplicht. Je zet je richtingaanwijzer pas aan, als je naar links gaat om in te voegen.</a:t>
            </a:r>
          </a:p>
        </p:txBody>
      </p:sp>
    </p:spTree>
    <p:custDataLst>
      <p:tags r:id="rId1"/>
    </p:custDataLst>
    <p:extLst>
      <p:ext uri="{BB962C8B-B14F-4D97-AF65-F5344CB8AC3E}">
        <p14:creationId xmlns:p14="http://schemas.microsoft.com/office/powerpoint/2010/main" val="17423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Via de A50.</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Via de A15.</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Via beide routes.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48</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naar Arnhem. Op welke route moet je een vertraging verwachten?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367870" y="319409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84386" y="1243040"/>
            <a:ext cx="6596218" cy="4371911"/>
          </a:xfrm>
          <a:prstGeom prst="rect">
            <a:avLst/>
          </a:prstGeom>
        </p:spPr>
      </p:pic>
      <p:sp>
        <p:nvSpPr>
          <p:cNvPr id="3" name="Rechthoek 2">
            <a:extLst>
              <a:ext uri="{FF2B5EF4-FFF2-40B4-BE49-F238E27FC236}">
                <a16:creationId xmlns:a16="http://schemas.microsoft.com/office/drawing/2014/main" xmlns="" id="{D6B58B02-7DFE-4CAD-BCF4-32633CE69D1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kunt op twee manieren naar Arnhem rijden: via de A50 en via de A15. De route via de A50 duurt normaal gesproken 15 minuten en via de A15 12 minuten. De laatste route lijkt sneller, maar kent wel een vertraging van 8 minuten, dat aangeduid wordt met +8.</a:t>
            </a:r>
          </a:p>
        </p:txBody>
      </p:sp>
    </p:spTree>
    <p:custDataLst>
      <p:tags r:id="rId1"/>
    </p:custDataLst>
    <p:extLst>
      <p:ext uri="{BB962C8B-B14F-4D97-AF65-F5344CB8AC3E}">
        <p14:creationId xmlns:p14="http://schemas.microsoft.com/office/powerpoint/2010/main" val="41187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1 seconde.</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2 seconden.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5 seconden.</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49</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gaan inhalen. Welke volgafstand houd je minimaal 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08510" y="319409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3562" y="1243040"/>
            <a:ext cx="6557866" cy="4371911"/>
          </a:xfrm>
          <a:prstGeom prst="rect">
            <a:avLst/>
          </a:prstGeom>
        </p:spPr>
      </p:pic>
      <p:sp>
        <p:nvSpPr>
          <p:cNvPr id="3" name="Rechthoek 2">
            <a:extLst>
              <a:ext uri="{FF2B5EF4-FFF2-40B4-BE49-F238E27FC236}">
                <a16:creationId xmlns:a16="http://schemas.microsoft.com/office/drawing/2014/main" xmlns="" id="{D6B58B02-7DFE-4CAD-BCF4-32633CE69D1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Een veilige volgafstand is een afstand die je bij een bepaalde snelheid in twee seconden aflegt. Deze ‘twee-</a:t>
            </a:r>
            <a:r>
              <a:rPr lang="nl-NL" sz="2800" dirty="0" err="1">
                <a:solidFill>
                  <a:srgbClr val="33661F"/>
                </a:solidFill>
              </a:rPr>
              <a:t>secondenregel</a:t>
            </a:r>
            <a:r>
              <a:rPr lang="nl-NL" sz="2800" dirty="0">
                <a:solidFill>
                  <a:srgbClr val="33661F"/>
                </a:solidFill>
              </a:rPr>
              <a:t>’ houd je in principe onder gunstige omstandigheden aan, ook bij het inhalen. Om snelheid te kunnen maken achter het in te halen voertuig maak je de volgafstand eerst groter.</a:t>
            </a:r>
          </a:p>
        </p:txBody>
      </p:sp>
    </p:spTree>
    <p:custDataLst>
      <p:tags r:id="rId1"/>
    </p:custDataLst>
    <p:extLst>
      <p:ext uri="{BB962C8B-B14F-4D97-AF65-F5344CB8AC3E}">
        <p14:creationId xmlns:p14="http://schemas.microsoft.com/office/powerpoint/2010/main" val="90284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5</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78053" y="180884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4529" y="1202472"/>
            <a:ext cx="7535936" cy="44530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4527" y="1198993"/>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(taxi)chauffeur is bij een open portier bezig en let niet op het verkeer. Houd rekening met een onverwachte handeling. Als je hier niet remt, dan kun je nooit meer op tijd reageren. Stop zo nodig en passeer het bestelbusje ruim.</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9821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4553" y="257586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50</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de weg links inrijden. Moet je de auto voor laten gaan?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319409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3562" y="1255749"/>
            <a:ext cx="6557866" cy="4346492"/>
          </a:xfrm>
          <a:prstGeom prst="rect">
            <a:avLst/>
          </a:prstGeom>
        </p:spPr>
      </p:pic>
      <p:sp>
        <p:nvSpPr>
          <p:cNvPr id="3" name="Rechthoek 2">
            <a:extLst>
              <a:ext uri="{FF2B5EF4-FFF2-40B4-BE49-F238E27FC236}">
                <a16:creationId xmlns:a16="http://schemas.microsoft.com/office/drawing/2014/main" xmlns="" id="{D6B58B02-7DFE-4CAD-BCF4-32633CE69D1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Een Y-splitsing is ook een kruispunt. Je komt op dit kruispunt van rechts en moet dus voorrang krijgen van de andere auto. </a:t>
            </a:r>
          </a:p>
        </p:txBody>
      </p:sp>
    </p:spTree>
    <p:custDataLst>
      <p:tags r:id="rId1"/>
    </p:custDataLst>
    <p:extLst>
      <p:ext uri="{BB962C8B-B14F-4D97-AF65-F5344CB8AC3E}">
        <p14:creationId xmlns:p14="http://schemas.microsoft.com/office/powerpoint/2010/main" val="1140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4553" y="257586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51</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Als versiering heb je dobbelstenen aan de spiegel gehangen. Mag je zo gaan rijden?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319409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6D9614A8-D6EA-1F0D-B730-E76FA80614B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3562" y="1351255"/>
            <a:ext cx="6557866" cy="4155479"/>
          </a:xfrm>
          <a:prstGeom prst="rect">
            <a:avLst/>
          </a:prstGeom>
        </p:spPr>
      </p:pic>
      <p:sp>
        <p:nvSpPr>
          <p:cNvPr id="3" name="Rechthoek 2">
            <a:extLst>
              <a:ext uri="{FF2B5EF4-FFF2-40B4-BE49-F238E27FC236}">
                <a16:creationId xmlns:a16="http://schemas.microsoft.com/office/drawing/2014/main" xmlns="" id="{D6B58B02-7DFE-4CAD-BCF4-32633CE69D1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moet als bestuurder voldoende uitzicht naar voren en opzij hebben. Deze dobbelstenen aan je spiegel nemen een deel van het zicht door de voorruit weg. Dit is met name voor tweewielers en voetgangers gevaarlijk en daarom verboden.</a:t>
            </a:r>
          </a:p>
        </p:txBody>
      </p:sp>
    </p:spTree>
    <p:custDataLst>
      <p:tags r:id="rId1"/>
    </p:custDataLst>
    <p:extLst>
      <p:ext uri="{BB962C8B-B14F-4D97-AF65-F5344CB8AC3E}">
        <p14:creationId xmlns:p14="http://schemas.microsoft.com/office/powerpoint/2010/main" val="25682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FA9C2B50-D335-AA45-B121-4DD0A2739E38}"/>
              </a:ext>
            </a:extLst>
          </p:cNvPr>
          <p:cNvSpPr txBox="1"/>
          <p:nvPr/>
        </p:nvSpPr>
        <p:spPr>
          <a:xfrm>
            <a:off x="8279843" y="3428994"/>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deel 1.</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deel 2.</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Deel 2 en 3.</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52</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Welk deel van de weg kan de bestuurder van deze combinatie, met een goed afgestelde linkerbuitenspiegel, overzien?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624521" y="407750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2" name="Afbeelding 1">
            <a:extLst>
              <a:ext uri="{FF2B5EF4-FFF2-40B4-BE49-F238E27FC236}">
                <a16:creationId xmlns:a16="http://schemas.microsoft.com/office/drawing/2014/main" xmlns="" id="{F92281DB-0094-4EE2-6E77-2C1EF93A5A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22626" y="1255749"/>
            <a:ext cx="6519738" cy="4346492"/>
          </a:xfrm>
          <a:prstGeom prst="rect">
            <a:avLst/>
          </a:prstGeom>
        </p:spPr>
      </p:pic>
      <p:sp>
        <p:nvSpPr>
          <p:cNvPr id="8" name="Rechthoek 7">
            <a:extLst>
              <a:ext uri="{FF2B5EF4-FFF2-40B4-BE49-F238E27FC236}">
                <a16:creationId xmlns:a16="http://schemas.microsoft.com/office/drawing/2014/main" xmlns="" id="{B1792F5F-D020-677F-F73A-2C5D5D810BC7}"/>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Met een goed afgestelde linkerbuitenspiegel moet je het weggedeelte kunnen overzien dat 10 meter achter jouw oogpunt en 2,50 meter naast de auto en de aanhangwagen ligt. Dat is deel 2. De delen 1 en 3 zijn niet of maar gedeeltelijk te zien.</a:t>
            </a:r>
          </a:p>
        </p:txBody>
      </p:sp>
    </p:spTree>
    <p:custDataLst>
      <p:tags r:id="rId1"/>
    </p:custDataLst>
    <p:extLst>
      <p:ext uri="{BB962C8B-B14F-4D97-AF65-F5344CB8AC3E}">
        <p14:creationId xmlns:p14="http://schemas.microsoft.com/office/powerpoint/2010/main" val="33948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Voetganger.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Witte 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Blauwe 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Fietser.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53</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15271" y="180616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4" y="1313925"/>
            <a:ext cx="7523962" cy="4230139"/>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3" name="Rechthoek 2">
            <a:extLst>
              <a:ext uri="{FF2B5EF4-FFF2-40B4-BE49-F238E27FC236}">
                <a16:creationId xmlns:a16="http://schemas.microsoft.com/office/drawing/2014/main" xmlns="" id="{62CFBAB1-D9D7-1203-3BEF-674A4A79CA9C}"/>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Eerst mag de voetganger, die rechtdoor gaat op dezelfde weg. Daarna mogen de witte auto en de blauwe auto, omdat beide auto's op de voorrangsweg rijden. Eerst mag de witte auto, omdat hij rechtsaf slaat. Daarna mag de blauwe auto, omdat hij linksaf slaat. Als laatste mag de fietser.</a:t>
            </a:r>
          </a:p>
        </p:txBody>
      </p:sp>
    </p:spTree>
    <p:custDataLst>
      <p:tags r:id="rId1"/>
    </p:custDataLst>
    <p:extLst>
      <p:ext uri="{BB962C8B-B14F-4D97-AF65-F5344CB8AC3E}">
        <p14:creationId xmlns:p14="http://schemas.microsoft.com/office/powerpoint/2010/main" val="424359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86D0B5C8-551F-2408-C094-A4378FE31DCF}"/>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54</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Is dit een beveiligde overweg?</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280475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33B05BD0-8E50-8413-4230-9FC14908EFC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5" name="Rechthoek 4">
            <a:extLst>
              <a:ext uri="{FF2B5EF4-FFF2-40B4-BE49-F238E27FC236}">
                <a16:creationId xmlns:a16="http://schemas.microsoft.com/office/drawing/2014/main" xmlns="" id="{476313C7-BB5E-54B9-3D38-E1C1AAE5C43B}"/>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Een beveiligde overweg heeft overwegbomen, knipperlichten en alarmbellen. Dit is dus een onbeveiligde overweg.</a:t>
            </a:r>
          </a:p>
        </p:txBody>
      </p:sp>
    </p:spTree>
    <p:custDataLst>
      <p:tags r:id="rId1"/>
    </p:custDataLst>
    <p:extLst>
      <p:ext uri="{BB962C8B-B14F-4D97-AF65-F5344CB8AC3E}">
        <p14:creationId xmlns:p14="http://schemas.microsoft.com/office/powerpoint/2010/main" val="45521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xmlns="" id="{86D0B5C8-551F-2408-C094-A4378FE31DCF}"/>
              </a:ext>
            </a:extLst>
          </p:cNvPr>
          <p:cNvSpPr txBox="1"/>
          <p:nvPr/>
        </p:nvSpPr>
        <p:spPr>
          <a:xfrm>
            <a:off x="8274553" y="217962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in situatie 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in situatie B.</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In situatie A en B.</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55</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In welke situatie mag je niet rechts inhalen?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364923" y="283685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33B05BD0-8E50-8413-4230-9FC14908EF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540833"/>
            <a:ext cx="6634794" cy="3776325"/>
          </a:xfrm>
          <a:prstGeom prst="rect">
            <a:avLst/>
          </a:prstGeom>
          <a:ln>
            <a:solidFill>
              <a:srgbClr val="33661F"/>
            </a:solidFill>
          </a:ln>
        </p:spPr>
      </p:pic>
      <p:sp>
        <p:nvSpPr>
          <p:cNvPr id="2" name="Rechthoek 1">
            <a:extLst>
              <a:ext uri="{FF2B5EF4-FFF2-40B4-BE49-F238E27FC236}">
                <a16:creationId xmlns:a16="http://schemas.microsoft.com/office/drawing/2014/main" xmlns="" id="{766326E7-DEBF-324B-6D56-D68B6DFD9197}"/>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Een tram mag je zowel rechts als links inhalen, waarbij rechts inhalen bij voldoende ruimte aan de rechterzijde, de voorkeur geniet. De vrachtauto mag in deze situatie níet rechts worden ingehaald, ook niet op een spitsstrook en een doorgetrokken streep.</a:t>
            </a:r>
          </a:p>
        </p:txBody>
      </p:sp>
    </p:spTree>
    <p:custDataLst>
      <p:tags r:id="rId1"/>
    </p:custDataLst>
    <p:extLst>
      <p:ext uri="{BB962C8B-B14F-4D97-AF65-F5344CB8AC3E}">
        <p14:creationId xmlns:p14="http://schemas.microsoft.com/office/powerpoint/2010/main" val="386533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17B2C620-D871-4F63-C024-411902C91FC2}"/>
              </a:ext>
            </a:extLst>
          </p:cNvPr>
          <p:cNvSpPr txBox="1"/>
          <p:nvPr/>
        </p:nvSpPr>
        <p:spPr>
          <a:xfrm>
            <a:off x="8274553" y="257586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op weg 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op weg B.</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Op weg A en B.</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56</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Op welke weg kan de toegestane maximumsnelheid 100 kilometer per uur zijn?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843930" y="372077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8" name="Afbeelding 7">
            <a:extLst>
              <a:ext uri="{FF2B5EF4-FFF2-40B4-BE49-F238E27FC236}">
                <a16:creationId xmlns:a16="http://schemas.microsoft.com/office/drawing/2014/main" xmlns="" id="{D04CE612-F83A-C460-F601-85D6BCDCB87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5098" y="1556677"/>
            <a:ext cx="6634794" cy="3744637"/>
          </a:xfrm>
          <a:prstGeom prst="rect">
            <a:avLst/>
          </a:prstGeom>
        </p:spPr>
      </p:pic>
      <p:sp>
        <p:nvSpPr>
          <p:cNvPr id="9" name="Rechthoek 8">
            <a:extLst>
              <a:ext uri="{FF2B5EF4-FFF2-40B4-BE49-F238E27FC236}">
                <a16:creationId xmlns:a16="http://schemas.microsoft.com/office/drawing/2014/main" xmlns="" id="{520FEAAD-0797-8639-BCAD-4BF47F220377}"/>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maximumsnelheid op een autosnelweg (A) is standaard 130 kilometer per uur, maar overdag tussen 6.00 en 19.00 uur is deze snelheid teruggebracht naar 100 kilometer per uur. Op een autoweg is de maximumsnelheid 100 kilometer per uur, maar kan ook lager zijn. Daarom kun je op beide wegen een maximumsnelheid van 100 kilometer per uur tegenkomen.</a:t>
            </a:r>
          </a:p>
        </p:txBody>
      </p:sp>
    </p:spTree>
    <p:custDataLst>
      <p:tags r:id="rId1"/>
    </p:custDataLst>
    <p:extLst>
      <p:ext uri="{BB962C8B-B14F-4D97-AF65-F5344CB8AC3E}">
        <p14:creationId xmlns:p14="http://schemas.microsoft.com/office/powerpoint/2010/main" val="7972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57</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wilt linksaf. Moet je de motorrijder voor laten gaan?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29039" y="2805509"/>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sp>
        <p:nvSpPr>
          <p:cNvPr id="2" name="Tekstvak 1">
            <a:extLst>
              <a:ext uri="{FF2B5EF4-FFF2-40B4-BE49-F238E27FC236}">
                <a16:creationId xmlns:a16="http://schemas.microsoft.com/office/drawing/2014/main" xmlns="" id="{EF77C377-6867-D402-AE1D-A4E27F6A73CF}"/>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5098" y="1217398"/>
            <a:ext cx="6634794" cy="4423196"/>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rijdt hier op een gelijkwaardig kruispunt. Alle bestuurders die van rechts komen, moeten voorrang krijgen van alle bestuurders die van links komen.</a:t>
            </a:r>
          </a:p>
        </p:txBody>
      </p:sp>
    </p:spTree>
    <p:custDataLst>
      <p:tags r:id="rId1"/>
    </p:custDataLst>
    <p:extLst>
      <p:ext uri="{BB962C8B-B14F-4D97-AF65-F5344CB8AC3E}">
        <p14:creationId xmlns:p14="http://schemas.microsoft.com/office/powerpoint/2010/main" val="3570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58</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De buitenspiegels van de motorrijder zijn goed afgesteld. Toch kan de motorrijder een deel van de weg niet zien. Welk deel wordt de dode hoek genoemd?</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47057" y="492027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65098" y="1562960"/>
            <a:ext cx="6634794" cy="3732071"/>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delen A en B zijn de zogenaamde 'dode hoeken'. Dat is het gedeelte dat de motorrijder niet kan zien in zijn spiegels. Als je hier rijdt ziet hij je niet in de spiegels. Houd hier rekening mee en blijf niet onnodig in zijn dode hoek rijden.</a:t>
            </a:r>
          </a:p>
        </p:txBody>
      </p:sp>
      <p:sp>
        <p:nvSpPr>
          <p:cNvPr id="5" name="Tekstvak 4">
            <a:extLst>
              <a:ext uri="{FF2B5EF4-FFF2-40B4-BE49-F238E27FC236}">
                <a16:creationId xmlns:a16="http://schemas.microsoft.com/office/drawing/2014/main" xmlns="" id="{2BB4F037-2132-897B-B9A7-70F44033393C}"/>
              </a:ext>
            </a:extLst>
          </p:cNvPr>
          <p:cNvSpPr txBox="1"/>
          <p:nvPr/>
        </p:nvSpPr>
        <p:spPr>
          <a:xfrm>
            <a:off x="8279843" y="3739726"/>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deel 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deel C.</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Deel A en B.</a:t>
            </a:r>
          </a:p>
        </p:txBody>
      </p:sp>
      <p:pic>
        <p:nvPicPr>
          <p:cNvPr id="9" name="Graphic 8" descr="Chatballon">
            <a:extLst>
              <a:ext uri="{FF2B5EF4-FFF2-40B4-BE49-F238E27FC236}">
                <a16:creationId xmlns:a16="http://schemas.microsoft.com/office/drawing/2014/main" xmlns="" id="{FCFE425D-F949-B32F-EC34-7344BA54457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126391" y="5819796"/>
            <a:ext cx="818870" cy="818870"/>
          </a:xfrm>
          <a:prstGeom prst="rect">
            <a:avLst/>
          </a:prstGeom>
        </p:spPr>
      </p:pic>
    </p:spTree>
    <p:custDataLst>
      <p:tags r:id="rId1"/>
    </p:custDataLst>
    <p:extLst>
      <p:ext uri="{BB962C8B-B14F-4D97-AF65-F5344CB8AC3E}">
        <p14:creationId xmlns:p14="http://schemas.microsoft.com/office/powerpoint/2010/main" val="1609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1" grpId="0" animBg="1"/>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EF77C377-6867-D402-AE1D-A4E27F6A73CF}"/>
              </a:ext>
            </a:extLst>
          </p:cNvPr>
          <p:cNvSpPr txBox="1"/>
          <p:nvPr/>
        </p:nvSpPr>
        <p:spPr>
          <a:xfrm>
            <a:off x="8274553" y="2179629"/>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Symbool 1.</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Symbool 2.</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Symbool 3.</a:t>
            </a:r>
            <a:endParaRPr lang="nl-NL" sz="2400" b="1" dirty="0">
              <a:solidFill>
                <a:prstClr val="white"/>
              </a:solidFill>
              <a:latin typeface="Calibri"/>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Symbool 4.</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59</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Welk symbool geeft aan dat je auto beschikt over een start-stop systeem?</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333280" y="227456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5098" y="1230256"/>
            <a:ext cx="6634794" cy="439747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Symbool 1 geeft dat aan. Symbool 2 geeft aan dat de parkeerrem is ingeschakeld. Symbool 3 dat de cruise control is ingeschakeld en symbool 4 dat er een storing is in het ABS-remsysteem.</a:t>
            </a:r>
          </a:p>
        </p:txBody>
      </p:sp>
    </p:spTree>
    <p:custDataLst>
      <p:tags r:id="rId1"/>
    </p:custDataLst>
    <p:extLst>
      <p:ext uri="{BB962C8B-B14F-4D97-AF65-F5344CB8AC3E}">
        <p14:creationId xmlns:p14="http://schemas.microsoft.com/office/powerpoint/2010/main" val="393386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6</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53973" y="234354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7469" y="1202472"/>
            <a:ext cx="7530055" cy="4453053"/>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1586" y="1198993"/>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laat onmiddellijk het gas los en passeert de strooiwagen op de vluchtstrook voorzichtig. Je blijft op voldoende afstand van de strooiwagen op de linkerrijstrook. Je remt niet af, want het wegdek kan plaatselijk al glad zijn.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68513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60</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blijft de rijstrook rechtdoor volgen. Wat is duidelijker voor het andere verkeer?</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514510" y="431691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38411" y="1230256"/>
            <a:ext cx="5688167" cy="439747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Door op dit moment richting aan te geven naar links laat je het overige verkeer weten dat je op jouw rijstrook blijft rijden. Dit is wel zo duidelijk naar anderen. Richting aangeven is hier echter niet verplicht.</a:t>
            </a:r>
          </a:p>
        </p:txBody>
      </p:sp>
      <p:sp>
        <p:nvSpPr>
          <p:cNvPr id="5" name="Tekstvak 4">
            <a:extLst>
              <a:ext uri="{FF2B5EF4-FFF2-40B4-BE49-F238E27FC236}">
                <a16:creationId xmlns:a16="http://schemas.microsoft.com/office/drawing/2014/main" xmlns="" id="{81B377AF-B420-71A1-9481-41465853834C}"/>
              </a:ext>
            </a:extLst>
          </p:cNvPr>
          <p:cNvSpPr txBox="1"/>
          <p:nvPr/>
        </p:nvSpPr>
        <p:spPr>
          <a:xfrm>
            <a:off x="8274553" y="2514909"/>
            <a:ext cx="3912158" cy="24622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Je geeft geen richting aan naar links want dat is verboden.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Je geeft richting aan naar links om het overige verkeer te informeren.</a:t>
            </a:r>
          </a:p>
        </p:txBody>
      </p:sp>
    </p:spTree>
    <p:custDataLst>
      <p:tags r:id="rId1"/>
    </p:custDataLst>
    <p:extLst>
      <p:ext uri="{BB962C8B-B14F-4D97-AF65-F5344CB8AC3E}">
        <p14:creationId xmlns:p14="http://schemas.microsoft.com/office/powerpoint/2010/main" val="292369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EF77C377-6867-D402-AE1D-A4E27F6A73CF}"/>
              </a:ext>
            </a:extLst>
          </p:cNvPr>
          <p:cNvSpPr txBox="1"/>
          <p:nvPr/>
        </p:nvSpPr>
        <p:spPr>
          <a:xfrm>
            <a:off x="8274553" y="2179629"/>
            <a:ext cx="3912158" cy="26161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Het reactievermogen neemt toe.</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Het reactievermogen neemt af.</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Het reactievermogen blijft gelijk.</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61</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hebt twee glazen bier gedronken. Wat gebeurt er met je reactievermogen?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8972" y="352935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7794" y="1230256"/>
            <a:ext cx="6609401" cy="439747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Door het gebruik van alcoholhoudende drank zal je minder snel kunnen reageren en neemt je reactievermogen dus af.</a:t>
            </a:r>
          </a:p>
        </p:txBody>
      </p:sp>
    </p:spTree>
    <p:custDataLst>
      <p:tags r:id="rId1"/>
    </p:custDataLst>
    <p:extLst>
      <p:ext uri="{BB962C8B-B14F-4D97-AF65-F5344CB8AC3E}">
        <p14:creationId xmlns:p14="http://schemas.microsoft.com/office/powerpoint/2010/main" val="177015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Voetganger.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Blauwe bestelauto.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Witte 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Fietser.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62</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15271" y="180616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14" y="1320005"/>
            <a:ext cx="7523962" cy="4217978"/>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2" name="Rechthoek 1">
            <a:extLst>
              <a:ext uri="{FF2B5EF4-FFF2-40B4-BE49-F238E27FC236}">
                <a16:creationId xmlns:a16="http://schemas.microsoft.com/office/drawing/2014/main" xmlns="" id="{79B90C99-80DD-AB26-E7DF-D402037207C9}"/>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fietser moet voorrang geven aan alle bestuurders op de kruisende weg. De voetganger gaat rechtdoor op dezelfde weg. De voetganger mag dus eerst. Daarna mag de blauwe bestelauto, omdat die de kortste bocht maakt. En hij rijdt op dezelfde weg als de witte auto. Daarna mag de witte auto en als laatste mag de fietser.</a:t>
            </a:r>
          </a:p>
        </p:txBody>
      </p:sp>
    </p:spTree>
    <p:custDataLst>
      <p:tags r:id="rId1"/>
    </p:custDataLst>
    <p:extLst>
      <p:ext uri="{BB962C8B-B14F-4D97-AF65-F5344CB8AC3E}">
        <p14:creationId xmlns:p14="http://schemas.microsoft.com/office/powerpoint/2010/main" val="11919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xmlns="" id="{2F670E9A-E995-59B4-87F0-CDD5CE58FBC9}"/>
              </a:ext>
            </a:extLst>
          </p:cNvPr>
          <p:cNvSpPr txBox="1"/>
          <p:nvPr/>
        </p:nvSpPr>
        <p:spPr>
          <a:xfrm>
            <a:off x="8279843" y="1696485"/>
            <a:ext cx="3705652" cy="261610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Je doet het dimlicht aan.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Je doet het groot licht aan.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Je doet het stadslicht aan.</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63</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55541" y="218476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77794" y="1238671"/>
            <a:ext cx="6609401" cy="438064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Als er een lage zon achter je staat, schijnt de zon bij tegenliggers in het gezicht. Zij kunnen je dan niet goed zien. Als je het dimlicht aandoet, kunnen ze je beter zien.</a:t>
            </a:r>
          </a:p>
        </p:txBody>
      </p:sp>
      <p:sp>
        <p:nvSpPr>
          <p:cNvPr id="8" name="Tekstvak 7">
            <a:extLst>
              <a:ext uri="{FF2B5EF4-FFF2-40B4-BE49-F238E27FC236}">
                <a16:creationId xmlns:a16="http://schemas.microsoft.com/office/drawing/2014/main" xmlns="" id="{B7C1FD0F-8061-1A16-F140-0C16E419AC16}"/>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6775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B7C1FD0F-8061-1A16-F140-0C16E419AC16}"/>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Beneden welke buitentemperatuur is het al verstandig om met winterbanden te rijden?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64</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957476" y="2596789"/>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90011" y="1238671"/>
            <a:ext cx="6584966" cy="438064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69"/>
            <a:ext cx="7535938" cy="4909133"/>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Winterbanden hebben een zachtere rubbersamenstelling dan normale banden. Normale banden worden 'hard' bij temperaturen onder de 7 ºC, terwijl winterbanden ook bij deze lage temperaturen soepel en elastisch blijven en dus hun grip blijven houden. Deze extra grip zorgt voor een kortere remweg. Een ander voordeel van een winterband zijn de lamellen in de profielblokken die zorgen voor meer contactoppervlakte met de ondergrond en dus voor meer grip op sneeuw en ijs.</a:t>
            </a:r>
          </a:p>
        </p:txBody>
      </p:sp>
      <p:sp>
        <p:nvSpPr>
          <p:cNvPr id="2" name="Tekstvak 1">
            <a:extLst>
              <a:ext uri="{FF2B5EF4-FFF2-40B4-BE49-F238E27FC236}">
                <a16:creationId xmlns:a16="http://schemas.microsoft.com/office/drawing/2014/main" xmlns="" id="{E5ADC24A-14F6-C1BE-FC89-ADA2D8E4E05B}"/>
              </a:ext>
            </a:extLst>
          </p:cNvPr>
          <p:cNvSpPr txBox="1"/>
          <p:nvPr/>
        </p:nvSpPr>
        <p:spPr>
          <a:xfrm>
            <a:off x="8274553" y="251490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Beneden de 7 ℃.</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Beneden de 3 ℃.</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Beneden de 0 ℃.</a:t>
            </a:r>
          </a:p>
        </p:txBody>
      </p:sp>
    </p:spTree>
    <p:custDataLst>
      <p:tags r:id="rId1"/>
    </p:custDataLst>
    <p:extLst>
      <p:ext uri="{BB962C8B-B14F-4D97-AF65-F5344CB8AC3E}">
        <p14:creationId xmlns:p14="http://schemas.microsoft.com/office/powerpoint/2010/main" val="14345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65</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88973" y="405420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3" name="Afbeelding 2">
            <a:extLst>
              <a:ext uri="{FF2B5EF4-FFF2-40B4-BE49-F238E27FC236}">
                <a16:creationId xmlns:a16="http://schemas.microsoft.com/office/drawing/2014/main" xmlns="" id="{FA6EFED9-C44A-F535-1EF3-458FDF5C668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97008" y="1238671"/>
            <a:ext cx="6570973" cy="4380649"/>
          </a:xfrm>
          <a:prstGeom prst="rect">
            <a:avLst/>
          </a:prstGeom>
        </p:spPr>
      </p:pic>
      <p:sp>
        <p:nvSpPr>
          <p:cNvPr id="4" name="Rechthoek 3">
            <a:extLst>
              <a:ext uri="{FF2B5EF4-FFF2-40B4-BE49-F238E27FC236}">
                <a16:creationId xmlns:a16="http://schemas.microsoft.com/office/drawing/2014/main" xmlns="" id="{C7D6C039-6536-3EAB-0AE9-2C57025879A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Dit verkeersbord waarschuwt je voor slipgevaar door modder op de rijbaan. Maak geen plotselinge bewegingen met je stuur, rem niet te hard en pas je snelheid aan. Houd rekening met een langere remweg.</a:t>
            </a:r>
          </a:p>
        </p:txBody>
      </p:sp>
      <p:sp>
        <p:nvSpPr>
          <p:cNvPr id="8" name="Tekstvak 7">
            <a:extLst>
              <a:ext uri="{FF2B5EF4-FFF2-40B4-BE49-F238E27FC236}">
                <a16:creationId xmlns:a16="http://schemas.microsoft.com/office/drawing/2014/main" xmlns="" id="{B7C1FD0F-8061-1A16-F140-0C16E419AC16}"/>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Je ziet dit verkeersbord. Waar moet je hier rekening mee houden?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2" name="Tekstvak 1">
            <a:extLst>
              <a:ext uri="{FF2B5EF4-FFF2-40B4-BE49-F238E27FC236}">
                <a16:creationId xmlns:a16="http://schemas.microsoft.com/office/drawing/2014/main" xmlns="" id="{2DCC52B7-B9D2-D496-390B-C001C6B8ACD1}"/>
              </a:ext>
            </a:extLst>
          </p:cNvPr>
          <p:cNvSpPr txBox="1"/>
          <p:nvPr/>
        </p:nvSpPr>
        <p:spPr>
          <a:xfrm>
            <a:off x="8274553" y="2179629"/>
            <a:ext cx="3912158"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slipgevaar.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Alleen een langere remweg.</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Slipgevaar en een langere remweg.</a:t>
            </a:r>
          </a:p>
        </p:txBody>
      </p:sp>
    </p:spTree>
    <p:custDataLst>
      <p:tags r:id="rId1"/>
    </p:custDataLst>
    <p:extLst>
      <p:ext uri="{BB962C8B-B14F-4D97-AF65-F5344CB8AC3E}">
        <p14:creationId xmlns:p14="http://schemas.microsoft.com/office/powerpoint/2010/main" val="13791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zwarte oldtimer.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lichte bestelauto.</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66</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403442" y="1778363"/>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2" name="Afbeelding 1">
            <a:extLst>
              <a:ext uri="{FF2B5EF4-FFF2-40B4-BE49-F238E27FC236}">
                <a16:creationId xmlns:a16="http://schemas.microsoft.com/office/drawing/2014/main" xmlns="" id="{3A979201-C3DE-06EB-235C-D8FE46DC14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7008" y="1372836"/>
            <a:ext cx="6570973" cy="4112318"/>
          </a:xfrm>
          <a:prstGeom prst="rect">
            <a:avLst/>
          </a:prstGeom>
        </p:spPr>
      </p:pic>
      <p:sp>
        <p:nvSpPr>
          <p:cNvPr id="4" name="Rechthoek 3">
            <a:extLst>
              <a:ext uri="{FF2B5EF4-FFF2-40B4-BE49-F238E27FC236}">
                <a16:creationId xmlns:a16="http://schemas.microsoft.com/office/drawing/2014/main" xmlns="" id="{D083BA73-1D61-6063-ED54-A36913106E1C}"/>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Op dit gelijkwaardig kruispunt komt de zwarte oldtimer van rechts en gaat daarom eerst.</a:t>
            </a:r>
          </a:p>
        </p:txBody>
      </p:sp>
    </p:spTree>
    <p:custDataLst>
      <p:tags r:id="rId1"/>
    </p:custDataLst>
    <p:extLst>
      <p:ext uri="{BB962C8B-B14F-4D97-AF65-F5344CB8AC3E}">
        <p14:creationId xmlns:p14="http://schemas.microsoft.com/office/powerpoint/2010/main" val="348067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4" grpId="0" animBg="1"/>
      <p:bldP spid="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67</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Hoe hard moet de oldtimer ten minste kunnen en mogen rijden om de autosnelweg (A58) op te mogen gaan?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8173" y="3172131"/>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2" name="Afbeelding 1">
            <a:extLst>
              <a:ext uri="{FF2B5EF4-FFF2-40B4-BE49-F238E27FC236}">
                <a16:creationId xmlns:a16="http://schemas.microsoft.com/office/drawing/2014/main" xmlns="" id="{3A979201-C3DE-06EB-235C-D8FE46DC144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45298" y="1372836"/>
            <a:ext cx="5474392" cy="4112318"/>
          </a:xfrm>
          <a:prstGeom prst="rect">
            <a:avLst/>
          </a:prstGeom>
        </p:spPr>
      </p:pic>
      <p:sp>
        <p:nvSpPr>
          <p:cNvPr id="3" name="Tekstvak 2">
            <a:extLst>
              <a:ext uri="{FF2B5EF4-FFF2-40B4-BE49-F238E27FC236}">
                <a16:creationId xmlns:a16="http://schemas.microsoft.com/office/drawing/2014/main" xmlns="" id="{F4DA5E60-F0C4-A60A-80EB-88CCD027470F}"/>
              </a:ext>
            </a:extLst>
          </p:cNvPr>
          <p:cNvSpPr txBox="1"/>
          <p:nvPr/>
        </p:nvSpPr>
        <p:spPr>
          <a:xfrm>
            <a:off x="8274553" y="2514909"/>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50 km/u.</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60 km/u.</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80 km/u.</a:t>
            </a:r>
          </a:p>
        </p:txBody>
      </p:sp>
      <p:sp>
        <p:nvSpPr>
          <p:cNvPr id="5" name="Rechthoek 4">
            <a:extLst>
              <a:ext uri="{FF2B5EF4-FFF2-40B4-BE49-F238E27FC236}">
                <a16:creationId xmlns:a16="http://schemas.microsoft.com/office/drawing/2014/main" xmlns="" id="{6196AC36-48EB-ADF3-764C-6E639EE4BF41}"/>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Een autosnelweg is slechts toegestaan voor motorvoertuigen waarmee met een snelheid van ten minste 60 km per uur mag en kan worden gereden. </a:t>
            </a:r>
          </a:p>
        </p:txBody>
      </p:sp>
    </p:spTree>
    <p:custDataLst>
      <p:tags r:id="rId1"/>
    </p:custDataLst>
    <p:extLst>
      <p:ext uri="{BB962C8B-B14F-4D97-AF65-F5344CB8AC3E}">
        <p14:creationId xmlns:p14="http://schemas.microsoft.com/office/powerpoint/2010/main" val="27599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68</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Handelt de fietser correct?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230069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sp>
        <p:nvSpPr>
          <p:cNvPr id="4" name="Tekstvak 3">
            <a:extLst>
              <a:ext uri="{FF2B5EF4-FFF2-40B4-BE49-F238E27FC236}">
                <a16:creationId xmlns:a16="http://schemas.microsoft.com/office/drawing/2014/main" xmlns="" id="{BF2974A9-E6DE-64E7-D6AA-3FA1B8FE80D0}"/>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pic>
        <p:nvPicPr>
          <p:cNvPr id="8" name="Afbeelding 7">
            <a:extLst>
              <a:ext uri="{FF2B5EF4-FFF2-40B4-BE49-F238E27FC236}">
                <a16:creationId xmlns:a16="http://schemas.microsoft.com/office/drawing/2014/main" xmlns="" id="{3979C772-0E24-C6D3-A6FE-D0E813B21AF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47907" y="1372836"/>
            <a:ext cx="5469174" cy="4112318"/>
          </a:xfrm>
          <a:prstGeom prst="rect">
            <a:avLst/>
          </a:prstGeom>
        </p:spPr>
      </p:pic>
      <p:sp>
        <p:nvSpPr>
          <p:cNvPr id="9" name="Rechthoek 8">
            <a:extLst>
              <a:ext uri="{FF2B5EF4-FFF2-40B4-BE49-F238E27FC236}">
                <a16:creationId xmlns:a16="http://schemas.microsoft.com/office/drawing/2014/main" xmlns="" id="{70330EE8-99D6-2B43-31D7-C2B051EE1C3F}"/>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Het verkeersbord geeft aan dat de fietser niet mag doorgaan als er verkeer uit tegengestelde nadert, zelfs niet als er voor beiden voldoende ruimte is.</a:t>
            </a:r>
          </a:p>
        </p:txBody>
      </p:sp>
    </p:spTree>
    <p:custDataLst>
      <p:tags r:id="rId1"/>
    </p:custDataLst>
    <p:extLst>
      <p:ext uri="{BB962C8B-B14F-4D97-AF65-F5344CB8AC3E}">
        <p14:creationId xmlns:p14="http://schemas.microsoft.com/office/powerpoint/2010/main" val="137888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9" grpId="0" animBg="1"/>
      <p:bldP spid="9"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20313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voetgangers (links).</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lesauto (boven).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fietser (boven).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oldtimer (rechts).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69</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als laatste?</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1514510" y="3352484"/>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7041" y="1313925"/>
            <a:ext cx="5650908" cy="4230139"/>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
        <p:nvSpPr>
          <p:cNvPr id="2" name="Rechthoek 1">
            <a:extLst>
              <a:ext uri="{FF2B5EF4-FFF2-40B4-BE49-F238E27FC236}">
                <a16:creationId xmlns:a16="http://schemas.microsoft.com/office/drawing/2014/main" xmlns="" id="{D2EF61D5-4131-BF14-981A-9C8358D6F94A}"/>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oldtimer gaat als laatste, omdat de voetgangers, de lesauto en de fietser </a:t>
            </a:r>
            <a:r>
              <a:rPr lang="nl-NL" sz="2800" dirty="0" err="1">
                <a:solidFill>
                  <a:srgbClr val="33661F"/>
                </a:solidFill>
              </a:rPr>
              <a:t>rechtdoorgaand</a:t>
            </a:r>
            <a:r>
              <a:rPr lang="nl-NL" sz="2800" dirty="0">
                <a:solidFill>
                  <a:srgbClr val="33661F"/>
                </a:solidFill>
              </a:rPr>
              <a:t> verkeer op dezelfde weg zijn.</a:t>
            </a:r>
          </a:p>
        </p:txBody>
      </p:sp>
    </p:spTree>
    <p:custDataLst>
      <p:tags r:id="rId1"/>
    </p:custDataLst>
    <p:extLst>
      <p:ext uri="{BB962C8B-B14F-4D97-AF65-F5344CB8AC3E}">
        <p14:creationId xmlns:p14="http://schemas.microsoft.com/office/powerpoint/2010/main" val="34136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7</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53973" y="2343547"/>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7469" y="1202472"/>
            <a:ext cx="7530055" cy="4453052"/>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1586" y="1198992"/>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Je laat het gas los. Het zicht is erg slecht en op de rechterrijstrook wordt onder begeleiding een bijzonder zwaar en breed transport uitgevoerd. 100 kilometer per uur is hier te snel. Je laat het gas voorzichtig los en vertraag gedoseerd af tot een lagere snelheid.</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2558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fietser.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lesauto.</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70</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224882" y="179360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50958" y="1238671"/>
            <a:ext cx="5863073" cy="4380649"/>
          </a:xfrm>
          <a:prstGeom prst="rect">
            <a:avLst/>
          </a:prstGeom>
        </p:spPr>
      </p:pic>
      <p:sp>
        <p:nvSpPr>
          <p:cNvPr id="5" name="Rechthoek 4">
            <a:extLst>
              <a:ext uri="{FF2B5EF4-FFF2-40B4-BE49-F238E27FC236}">
                <a16:creationId xmlns:a16="http://schemas.microsoft.com/office/drawing/2014/main" xmlns="" id="{F2DCFA99-34D0-229D-47B2-E4891684A01B}"/>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In dit geval is de fietser </a:t>
            </a:r>
            <a:r>
              <a:rPr lang="nl-NL" sz="2800" dirty="0" err="1">
                <a:solidFill>
                  <a:srgbClr val="33661F"/>
                </a:solidFill>
              </a:rPr>
              <a:t>rechtdoorgaand</a:t>
            </a:r>
            <a:r>
              <a:rPr lang="nl-NL" sz="2800" dirty="0">
                <a:solidFill>
                  <a:srgbClr val="33661F"/>
                </a:solidFill>
              </a:rPr>
              <a:t> verkeer op dezelfde weg en gaat voor de afslaande lesauto.</a:t>
            </a:r>
          </a:p>
        </p:txBody>
      </p:sp>
    </p:spTree>
    <p:custDataLst>
      <p:tags r:id="rId1"/>
    </p:custDataLst>
    <p:extLst>
      <p:ext uri="{BB962C8B-B14F-4D97-AF65-F5344CB8AC3E}">
        <p14:creationId xmlns:p14="http://schemas.microsoft.com/office/powerpoint/2010/main" val="5425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oldtimer.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lesauto.</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71</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68010" y="177836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50958" y="1243567"/>
            <a:ext cx="5863073" cy="4370856"/>
          </a:xfrm>
          <a:prstGeom prst="rect">
            <a:avLst/>
          </a:prstGeom>
        </p:spPr>
      </p:pic>
      <p:sp>
        <p:nvSpPr>
          <p:cNvPr id="9" name="Rechthoek 8">
            <a:extLst>
              <a:ext uri="{FF2B5EF4-FFF2-40B4-BE49-F238E27FC236}">
                <a16:creationId xmlns:a16="http://schemas.microsoft.com/office/drawing/2014/main" xmlns="" id="{03BA224C-B7A3-ED4E-D3DD-980ACBAFFFE5}"/>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lesauto komt van een onverharde weg en moet daarom aan alle bestuurders van links en rechts op de verharde weg voorrang verlenen.</a:t>
            </a:r>
          </a:p>
        </p:txBody>
      </p:sp>
    </p:spTree>
    <p:custDataLst>
      <p:tags r:id="rId1"/>
    </p:custDataLst>
    <p:extLst>
      <p:ext uri="{BB962C8B-B14F-4D97-AF65-F5344CB8AC3E}">
        <p14:creationId xmlns:p14="http://schemas.microsoft.com/office/powerpoint/2010/main" val="397832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9" grpId="0" animBg="1"/>
      <p:bldP spid="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oldtimer.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fietser.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72</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181592" y="233117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50958" y="1244931"/>
            <a:ext cx="5863073" cy="4368128"/>
          </a:xfrm>
          <a:prstGeom prst="rect">
            <a:avLst/>
          </a:prstGeom>
        </p:spPr>
      </p:pic>
      <p:sp>
        <p:nvSpPr>
          <p:cNvPr id="2" name="Rechthoek 1">
            <a:extLst>
              <a:ext uri="{FF2B5EF4-FFF2-40B4-BE49-F238E27FC236}">
                <a16:creationId xmlns:a16="http://schemas.microsoft.com/office/drawing/2014/main" xmlns="" id="{93F4776E-C3E7-BC74-7268-D368A705E466}"/>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fietser komt voor de oldtimer van rechts en gaat daarom eerst. De verkeersborden hebben hier met de voorrang niets te maken.</a:t>
            </a:r>
          </a:p>
        </p:txBody>
      </p:sp>
    </p:spTree>
    <p:custDataLst>
      <p:tags r:id="rId1"/>
    </p:custDataLst>
    <p:extLst>
      <p:ext uri="{BB962C8B-B14F-4D97-AF65-F5344CB8AC3E}">
        <p14:creationId xmlns:p14="http://schemas.microsoft.com/office/powerpoint/2010/main" val="28084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oldtimer.</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lesauto.</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73</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303513" y="234133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0059" y="1244931"/>
            <a:ext cx="5824871" cy="4368128"/>
          </a:xfrm>
          <a:prstGeom prst="rect">
            <a:avLst/>
          </a:prstGeom>
        </p:spPr>
      </p:pic>
      <p:sp>
        <p:nvSpPr>
          <p:cNvPr id="3" name="Rechthoek 2">
            <a:extLst>
              <a:ext uri="{FF2B5EF4-FFF2-40B4-BE49-F238E27FC236}">
                <a16:creationId xmlns:a16="http://schemas.microsoft.com/office/drawing/2014/main" xmlns="" id="{7CB2CA2D-BBAE-DC65-585F-BE4D12060CC9}"/>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Als twee afslaande bestuurders dezelfde weg willen inrijden, mag de bestuurder die naar rechts afslaat vóór de bestuurder die naar links afslaat. De lesauto mag daarom eerst.</a:t>
            </a:r>
          </a:p>
        </p:txBody>
      </p:sp>
    </p:spTree>
    <p:custDataLst>
      <p:tags r:id="rId1"/>
    </p:custDataLst>
    <p:extLst>
      <p:ext uri="{BB962C8B-B14F-4D97-AF65-F5344CB8AC3E}">
        <p14:creationId xmlns:p14="http://schemas.microsoft.com/office/powerpoint/2010/main" val="30828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3" grpId="0" animBg="1"/>
      <p:bldP spid="3"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BA29C8FA-5EA9-C196-0FBD-8D0EAA54A5A7}"/>
              </a:ext>
            </a:extLst>
          </p:cNvPr>
          <p:cNvSpPr txBox="1"/>
          <p:nvPr/>
        </p:nvSpPr>
        <p:spPr>
          <a:xfrm>
            <a:off x="8274553" y="2179629"/>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JA</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NEE</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74</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De auto volgt de doorgaande weg. Moet hij richting aangeven?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9408720" y="279778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0059" y="1579918"/>
            <a:ext cx="5824871" cy="3698154"/>
          </a:xfrm>
          <a:prstGeom prst="rect">
            <a:avLst/>
          </a:prstGeom>
        </p:spPr>
      </p:pic>
      <p:sp>
        <p:nvSpPr>
          <p:cNvPr id="5" name="Rechthoek 4">
            <a:extLst>
              <a:ext uri="{FF2B5EF4-FFF2-40B4-BE49-F238E27FC236}">
                <a16:creationId xmlns:a16="http://schemas.microsoft.com/office/drawing/2014/main" xmlns="" id="{D9FA0873-3153-483F-D808-FE17D0D5C3CB}"/>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Wordt bij een afbuigende (voorrang)situatie het door het onderbord aangegeven wegverloop gevolgd, dan wordt dit aangemerkt als rechtdoor rijden en is richting aangeven niet verplicht. Ter verduidelijking naar het andere verkeer is het wel wenselijk dit toch te doen.</a:t>
            </a:r>
          </a:p>
        </p:txBody>
      </p:sp>
    </p:spTree>
    <p:custDataLst>
      <p:tags r:id="rId1"/>
    </p:custDataLst>
    <p:extLst>
      <p:ext uri="{BB962C8B-B14F-4D97-AF65-F5344CB8AC3E}">
        <p14:creationId xmlns:p14="http://schemas.microsoft.com/office/powerpoint/2010/main" val="302577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5" grpId="0" animBg="1"/>
      <p:bldP spid="5"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9848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lesauto.</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De oldtimer.</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492241" y="11728"/>
            <a:ext cx="1290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a:t>
            </a:r>
            <a:r>
              <a:rPr lang="nl-NL" sz="2400" b="1" dirty="0">
                <a:solidFill>
                  <a:srgbClr val="33661F"/>
                </a:solidFill>
                <a:latin typeface="Calibri"/>
                <a:ea typeface="Open Sans" panose="020B0606030504020204" pitchFamily="34" charset="0"/>
                <a:cs typeface="Open Sans" panose="020B0606030504020204" pitchFamily="34" charset="0"/>
              </a:rPr>
              <a:t>75</a:t>
            </a:r>
            <a:endPar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endParaRP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Wie mag eerst?</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66073" y="2341336"/>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9" y="744597"/>
            <a:ext cx="7535938" cy="5161121"/>
          </a:xfrm>
          <a:prstGeom prst="rect">
            <a:avLst/>
          </a:prstGeom>
        </p:spPr>
      </p:pic>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837300" y="4838396"/>
            <a:ext cx="818870" cy="818870"/>
          </a:xfrm>
          <a:prstGeom prst="rect">
            <a:avLst/>
          </a:prstGeom>
        </p:spPr>
      </p:pic>
      <p:pic>
        <p:nvPicPr>
          <p:cNvPr id="4" name="Afbeelding 3">
            <a:extLst>
              <a:ext uri="{FF2B5EF4-FFF2-40B4-BE49-F238E27FC236}">
                <a16:creationId xmlns:a16="http://schemas.microsoft.com/office/drawing/2014/main" xmlns="" id="{028933E7-FCC1-D10C-C2DB-9E10D14993C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0059" y="1256446"/>
            <a:ext cx="5824871" cy="4345098"/>
          </a:xfrm>
          <a:prstGeom prst="rect">
            <a:avLst/>
          </a:prstGeom>
        </p:spPr>
      </p:pic>
      <p:sp>
        <p:nvSpPr>
          <p:cNvPr id="2" name="Rechthoek 1">
            <a:extLst>
              <a:ext uri="{FF2B5EF4-FFF2-40B4-BE49-F238E27FC236}">
                <a16:creationId xmlns:a16="http://schemas.microsoft.com/office/drawing/2014/main" xmlns="" id="{40EAFF2C-8069-4FA3-32D5-2159B5A94F85}"/>
              </a:ext>
            </a:extLst>
          </p:cNvPr>
          <p:cNvSpPr/>
          <p:nvPr/>
        </p:nvSpPr>
        <p:spPr>
          <a:xfrm>
            <a:off x="206505" y="1204270"/>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Hier is sprake van een uitritconstructie, herkenbaar aan de zogenaamde inritblokken. De lesauto moet bij het verlaten van deze ‘uitrit’ al het verkeer voor laten gaan, dus ook de oldtimer.</a:t>
            </a:r>
          </a:p>
        </p:txBody>
      </p:sp>
    </p:spTree>
    <p:custDataLst>
      <p:tags r:id="rId1"/>
    </p:custDataLst>
    <p:extLst>
      <p:ext uri="{BB962C8B-B14F-4D97-AF65-F5344CB8AC3E}">
        <p14:creationId xmlns:p14="http://schemas.microsoft.com/office/powerpoint/2010/main" val="32903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8</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033302" y="1798685"/>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7469" y="1202532"/>
            <a:ext cx="7530055" cy="445293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1586" y="1198931"/>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De vrachtauto staat stil en blokkeert de rijbaan. Een auto wil de vrachtauto voorbij rijden en komt daarbij op je rijbaan. Je kunt niets anders doen dan remmen, stoppen en wachten totdat de auto jouw weghelft heeft vrijgemaakt. De bestuurder van deze auto zal je zeker daarvoor bedanken.</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259450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DA99C71D-B680-46A5-B9F0-ED98A37D253F}"/>
              </a:ext>
            </a:extLst>
          </p:cNvPr>
          <p:cNvSpPr txBox="1"/>
          <p:nvPr/>
        </p:nvSpPr>
        <p:spPr>
          <a:xfrm>
            <a:off x="8279843" y="1696485"/>
            <a:ext cx="3912158" cy="15081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Remmen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Gas loslaten</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Niets</a:t>
            </a:r>
          </a:p>
        </p:txBody>
      </p:sp>
      <p:sp>
        <p:nvSpPr>
          <p:cNvPr id="6" name="Tekstvak 5">
            <a:extLst>
              <a:ext uri="{FF2B5EF4-FFF2-40B4-BE49-F238E27FC236}">
                <a16:creationId xmlns:a16="http://schemas.microsoft.com/office/drawing/2014/main" xmlns="" id="{B62BB68F-24C1-4EC4-AB7E-2336D41322A5}"/>
              </a:ext>
            </a:extLst>
          </p:cNvPr>
          <p:cNvSpPr txBox="1"/>
          <p:nvPr/>
        </p:nvSpPr>
        <p:spPr>
          <a:xfrm>
            <a:off x="6590089" y="11728"/>
            <a:ext cx="1192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33661F"/>
                </a:solidFill>
                <a:effectLst/>
                <a:uLnTx/>
                <a:uFillTx/>
                <a:latin typeface="Calibri"/>
                <a:ea typeface="Open Sans" panose="020B0606030504020204" pitchFamily="34" charset="0"/>
                <a:cs typeface="Open Sans" panose="020B0606030504020204" pitchFamily="34" charset="0"/>
              </a:rPr>
              <a:t>Vraag 9</a:t>
            </a:r>
          </a:p>
        </p:txBody>
      </p:sp>
      <p:sp>
        <p:nvSpPr>
          <p:cNvPr id="7" name="Tekstvak 6">
            <a:extLst>
              <a:ext uri="{FF2B5EF4-FFF2-40B4-BE49-F238E27FC236}">
                <a16:creationId xmlns:a16="http://schemas.microsoft.com/office/drawing/2014/main" xmlns="" id="{00A0DA44-91FC-479B-B8C5-B90FE026150B}"/>
              </a:ext>
            </a:extLst>
          </p:cNvPr>
          <p:cNvSpPr txBox="1"/>
          <p:nvPr/>
        </p:nvSpPr>
        <p:spPr>
          <a:xfrm>
            <a:off x="8279843" y="837027"/>
            <a:ext cx="3912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a:ea typeface="Open Sans" panose="020B0606030504020204" pitchFamily="34" charset="0"/>
                <a:cs typeface="Open Sans" panose="020B0606030504020204" pitchFamily="34" charset="0"/>
              </a:rPr>
              <a:t>Wat moet je doen?</a:t>
            </a:r>
            <a:endParaRPr kumimoji="0" lang="nl-NL" sz="24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endParaRPr>
          </a:p>
        </p:txBody>
      </p:sp>
      <p:sp>
        <p:nvSpPr>
          <p:cNvPr id="11" name="L-vorm 10">
            <a:extLst>
              <a:ext uri="{FF2B5EF4-FFF2-40B4-BE49-F238E27FC236}">
                <a16:creationId xmlns:a16="http://schemas.microsoft.com/office/drawing/2014/main" xmlns="" id="{D7AA4182-7A59-4FB7-B013-80A5A732AC12}"/>
              </a:ext>
            </a:extLst>
          </p:cNvPr>
          <p:cNvSpPr/>
          <p:nvPr/>
        </p:nvSpPr>
        <p:spPr>
          <a:xfrm rot="18522394">
            <a:off x="10460022" y="2353708"/>
            <a:ext cx="283319" cy="153019"/>
          </a:xfrm>
          <a:prstGeom prst="corne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Afbeelding 11">
            <a:extLst>
              <a:ext uri="{FF2B5EF4-FFF2-40B4-BE49-F238E27FC236}">
                <a16:creationId xmlns:a16="http://schemas.microsoft.com/office/drawing/2014/main" xmlns="" id="{B1E55380-DFE4-F2BE-6506-6797E4B239FE}"/>
              </a:ext>
            </a:extLst>
          </p:cNvPr>
          <p:cNvPicPr>
            <a:picLocks noChangeAspect="1"/>
          </p:cNvPicPr>
          <p:nvPr/>
        </p:nvPicPr>
        <p:blipFill>
          <a:blip r:embed="rId5"/>
          <a:stretch>
            <a:fillRect/>
          </a:stretch>
        </p:blipFill>
        <p:spPr>
          <a:xfrm>
            <a:off x="8209503" y="274759"/>
            <a:ext cx="1192587" cy="461366"/>
          </a:xfrm>
          <a:prstGeom prst="rect">
            <a:avLst/>
          </a:prstGeom>
        </p:spPr>
      </p:pic>
      <p:pic>
        <p:nvPicPr>
          <p:cNvPr id="14" name="Afbeelding 13">
            <a:extLst>
              <a:ext uri="{FF2B5EF4-FFF2-40B4-BE49-F238E27FC236}">
                <a16:creationId xmlns:a16="http://schemas.microsoft.com/office/drawing/2014/main" xmlns="" id="{67E1FA42-FD1F-7FD6-53FD-CE1187B0E250}"/>
              </a:ext>
            </a:extLst>
          </p:cNvPr>
          <p:cNvPicPr>
            <a:picLocks noChangeAspect="1"/>
          </p:cNvPicPr>
          <p:nvPr/>
        </p:nvPicPr>
        <p:blipFill>
          <a:blip r:embed="rId6"/>
          <a:stretch>
            <a:fillRect/>
          </a:stretch>
        </p:blipFill>
        <p:spPr>
          <a:xfrm>
            <a:off x="84072" y="28503"/>
            <a:ext cx="2588543" cy="492511"/>
          </a:xfrm>
          <a:prstGeom prst="rect">
            <a:avLst/>
          </a:prstGeom>
        </p:spPr>
      </p:pic>
      <p:pic>
        <p:nvPicPr>
          <p:cNvPr id="18" name="Afbeelding 17">
            <a:extLst>
              <a:ext uri="{FF2B5EF4-FFF2-40B4-BE49-F238E27FC236}">
                <a16:creationId xmlns:a16="http://schemas.microsoft.com/office/drawing/2014/main" xmlns="" id="{0A946B2B-C129-A3C6-EF38-88636847FB6F}"/>
              </a:ext>
            </a:extLst>
          </p:cNvPr>
          <p:cNvPicPr>
            <a:picLocks noChangeAspect="1"/>
          </p:cNvPicPr>
          <p:nvPr/>
        </p:nvPicPr>
        <p:blipFill>
          <a:blip r:embed="rId7"/>
          <a:stretch>
            <a:fillRect/>
          </a:stretch>
        </p:blipFill>
        <p:spPr>
          <a:xfrm>
            <a:off x="246738" y="760541"/>
            <a:ext cx="7535938" cy="5161121"/>
          </a:xfrm>
          <a:prstGeom prst="rect">
            <a:avLst/>
          </a:prstGeom>
        </p:spPr>
      </p:pic>
      <p:pic>
        <p:nvPicPr>
          <p:cNvPr id="16" name="Afbeelding 15">
            <a:extLst>
              <a:ext uri="{FF2B5EF4-FFF2-40B4-BE49-F238E27FC236}">
                <a16:creationId xmlns:a16="http://schemas.microsoft.com/office/drawing/2014/main" xmlns="" id="{0FB37F9C-2E89-7D40-53C7-1F218AF48A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7572" y="1202532"/>
            <a:ext cx="7529848" cy="4452931"/>
          </a:xfrm>
          <a:prstGeom prst="rect">
            <a:avLst/>
          </a:prstGeom>
        </p:spPr>
      </p:pic>
      <p:sp>
        <p:nvSpPr>
          <p:cNvPr id="19" name="Rechthoek 18">
            <a:extLst>
              <a:ext uri="{FF2B5EF4-FFF2-40B4-BE49-F238E27FC236}">
                <a16:creationId xmlns:a16="http://schemas.microsoft.com/office/drawing/2014/main" xmlns="" id="{F808D640-2BE0-3E77-EFF6-4EBE8AC89D66}"/>
              </a:ext>
            </a:extLst>
          </p:cNvPr>
          <p:cNvSpPr/>
          <p:nvPr/>
        </p:nvSpPr>
        <p:spPr>
          <a:xfrm>
            <a:off x="218296" y="1198931"/>
            <a:ext cx="7535938" cy="4456532"/>
          </a:xfrm>
          <a:prstGeom prst="rect">
            <a:avLst/>
          </a:prstGeom>
          <a:solidFill>
            <a:schemeClr val="bg1"/>
          </a:solidFill>
          <a:ln>
            <a:solidFill>
              <a:srgbClr val="336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33661F"/>
                </a:solidFill>
              </a:rPr>
              <a:t>Door smeltwater kan de linkerrijstrook glad zijn. In de bocht loopt dit water ook naar de rechterrijstrook. Verlaag tijdig je snelheid door het gas los te laten zodat je niet in de scherpe bocht hoeft te remmen. </a:t>
            </a:r>
          </a:p>
        </p:txBody>
      </p:sp>
      <p:pic>
        <p:nvPicPr>
          <p:cNvPr id="23" name="Graphic 22" descr="Chatballon">
            <a:extLst>
              <a:ext uri="{FF2B5EF4-FFF2-40B4-BE49-F238E27FC236}">
                <a16:creationId xmlns:a16="http://schemas.microsoft.com/office/drawing/2014/main" xmlns="" id="{3E99968E-6D0A-F459-5F3B-F8BFE967EB2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837300" y="4838396"/>
            <a:ext cx="818870" cy="818870"/>
          </a:xfrm>
          <a:prstGeom prst="rect">
            <a:avLst/>
          </a:prstGeom>
        </p:spPr>
      </p:pic>
    </p:spTree>
    <p:custDataLst>
      <p:tags r:id="rId1"/>
    </p:custDataLst>
    <p:extLst>
      <p:ext uri="{BB962C8B-B14F-4D97-AF65-F5344CB8AC3E}">
        <p14:creationId xmlns:p14="http://schemas.microsoft.com/office/powerpoint/2010/main" val="35848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1" grpId="0" animBg="1"/>
      <p:bldP spid="19" grpId="0" animBg="1"/>
      <p:bldP spid="1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1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2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3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4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5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6.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6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0.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1.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2.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3.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4.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75.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8.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ags/tag9.xml><?xml version="1.0" encoding="utf-8"?>
<p:tagLst xmlns:a="http://schemas.openxmlformats.org/drawingml/2006/main" xmlns:r="http://schemas.openxmlformats.org/officeDocument/2006/relationships" xmlns:p="http://schemas.openxmlformats.org/presentationml/2006/main">
  <p:tag name="GENSWF_SLIDE_UID" val="{3A8E9AF3-353A-4EA6-9CC6-3D9B21FBE18F}:609"/>
</p:tagLst>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4598</Words>
  <Application>Microsoft Office PowerPoint</Application>
  <PresentationFormat>Aangepast</PresentationFormat>
  <Paragraphs>508</Paragraphs>
  <Slides>75</Slides>
  <Notes>75</Notes>
  <HiddenSlides>0</HiddenSlides>
  <MMClips>0</MMClips>
  <ScaleCrop>false</ScaleCrop>
  <HeadingPairs>
    <vt:vector size="4" baseType="variant">
      <vt:variant>
        <vt:lpstr>Thema</vt:lpstr>
      </vt:variant>
      <vt:variant>
        <vt:i4>1</vt:i4>
      </vt:variant>
      <vt:variant>
        <vt:lpstr>Diatitels</vt:lpstr>
      </vt:variant>
      <vt:variant>
        <vt:i4>75</vt:i4>
      </vt:variant>
    </vt:vector>
  </HeadingPairs>
  <TitlesOfParts>
    <vt:vector size="76" baseType="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Pim Kantelberg</dc:creator>
  <cp:lastModifiedBy>Clea</cp:lastModifiedBy>
  <cp:revision>63</cp:revision>
  <dcterms:created xsi:type="dcterms:W3CDTF">2023-02-13T17:29:17Z</dcterms:created>
  <dcterms:modified xsi:type="dcterms:W3CDTF">2023-02-22T19:23:05Z</dcterms:modified>
</cp:coreProperties>
</file>